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7" r:id="rId2"/>
    <p:sldId id="289" r:id="rId3"/>
    <p:sldId id="330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4" r:id="rId18"/>
    <p:sldId id="345" r:id="rId19"/>
    <p:sldId id="346" r:id="rId20"/>
    <p:sldId id="347" r:id="rId21"/>
    <p:sldId id="348" r:id="rId22"/>
    <p:sldId id="349" r:id="rId23"/>
    <p:sldId id="350" r:id="rId24"/>
    <p:sldId id="351" r:id="rId25"/>
    <p:sldId id="311" r:id="rId26"/>
    <p:sldId id="287" r:id="rId27"/>
    <p:sldId id="353" r:id="rId28"/>
    <p:sldId id="354" r:id="rId29"/>
    <p:sldId id="355" r:id="rId30"/>
    <p:sldId id="356" r:id="rId31"/>
    <p:sldId id="357" r:id="rId32"/>
    <p:sldId id="359" r:id="rId33"/>
    <p:sldId id="358" r:id="rId34"/>
    <p:sldId id="360" r:id="rId35"/>
    <p:sldId id="32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402" autoAdjust="0"/>
  </p:normalViewPr>
  <p:slideViewPr>
    <p:cSldViewPr snapToGrid="0">
      <p:cViewPr varScale="1">
        <p:scale>
          <a:sx n="95" d="100"/>
          <a:sy n="95" d="100"/>
        </p:scale>
        <p:origin x="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hjsrSTzqj8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8608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/>
              <a:t>P. 119</a:t>
            </a:r>
            <a:r>
              <a:rPr lang="ko-KR" altLang="en-US" b="1" dirty="0"/>
              <a:t>을 보세요</a:t>
            </a:r>
            <a:r>
              <a:rPr lang="en-US" altLang="ko-KR" b="1" dirty="0"/>
              <a:t>. </a:t>
            </a:r>
            <a:r>
              <a:rPr lang="ko-KR" altLang="en-US" b="1" dirty="0"/>
              <a:t>표현 </a:t>
            </a:r>
            <a:r>
              <a:rPr lang="en-US" altLang="ko-KR" b="1" dirty="0"/>
              <a:t>‘-</a:t>
            </a:r>
            <a:r>
              <a:rPr lang="ko-KR" altLang="en-US" b="1" dirty="0"/>
              <a:t>한테</a:t>
            </a:r>
            <a:r>
              <a:rPr lang="en-US" altLang="ko-KR" b="1" dirty="0"/>
              <a:t>(</a:t>
            </a:r>
            <a:r>
              <a:rPr lang="ko-KR" altLang="en-US" b="1" dirty="0"/>
              <a:t>에게</a:t>
            </a:r>
            <a:r>
              <a:rPr lang="en-US" altLang="ko-KR" b="1" dirty="0"/>
              <a:t>)’</a:t>
            </a:r>
            <a:r>
              <a:rPr lang="ko-KR" altLang="en-US" b="1" dirty="0"/>
              <a:t>에 대해서 알아봅시다</a:t>
            </a:r>
            <a:r>
              <a:rPr lang="en-US" altLang="ko-KR" b="1" dirty="0"/>
              <a:t>.  </a:t>
            </a:r>
            <a:endParaRPr lang="ko-KR" altLang="en-US" b="1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682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*</a:t>
            </a:r>
            <a:r>
              <a:rPr lang="ko-KR" altLang="en-US" b="1" dirty="0"/>
              <a:t>받침 유무에 상관없이 명사에 붙는다</a:t>
            </a:r>
            <a:r>
              <a:rPr lang="en-US" altLang="ko-KR" b="1" dirty="0"/>
              <a:t>.</a:t>
            </a:r>
          </a:p>
          <a:p>
            <a:r>
              <a:rPr lang="ko-KR" altLang="en-US" b="1" dirty="0"/>
              <a:t>예</a:t>
            </a:r>
            <a:r>
              <a:rPr lang="en-US" altLang="ko-KR" b="1" dirty="0"/>
              <a:t>) </a:t>
            </a:r>
            <a:r>
              <a:rPr lang="ko-KR" altLang="en-US" b="1" dirty="0"/>
              <a:t>동생한테 전화해요</a:t>
            </a:r>
            <a:r>
              <a:rPr lang="en-US" altLang="ko-KR" b="1" dirty="0"/>
              <a:t>. </a:t>
            </a:r>
          </a:p>
          <a:p>
            <a:r>
              <a:rPr lang="en-US" altLang="ko-KR" b="1" dirty="0"/>
              <a:t>     </a:t>
            </a:r>
            <a:r>
              <a:rPr lang="ko-KR" altLang="en-US" b="1" dirty="0"/>
              <a:t>동생에게 전화해요</a:t>
            </a:r>
            <a:r>
              <a:rPr lang="en-US" altLang="ko-KR" b="1" dirty="0"/>
              <a:t>. </a:t>
            </a:r>
          </a:p>
          <a:p>
            <a:r>
              <a:rPr lang="ko-KR" altLang="en-US" b="1" dirty="0"/>
              <a:t>     선생님께 전화 드려요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946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P.119</a:t>
            </a:r>
            <a:r>
              <a:rPr lang="ko-KR" altLang="en-US" b="1" dirty="0"/>
              <a:t> 연습 문제를 풀어 봅시다</a:t>
            </a:r>
            <a:r>
              <a:rPr lang="en-US" altLang="ko-KR" b="1" dirty="0"/>
              <a:t>.</a:t>
            </a:r>
          </a:p>
          <a:p>
            <a:r>
              <a:rPr lang="ko-KR" altLang="en-US" b="1" dirty="0"/>
              <a:t>정답</a:t>
            </a:r>
            <a:r>
              <a:rPr lang="en-US" altLang="ko-KR" b="1" dirty="0"/>
              <a:t>) 1) </a:t>
            </a:r>
            <a:r>
              <a:rPr lang="ko-KR" altLang="en-US" b="1" dirty="0"/>
              <a:t>엄마한테      </a:t>
            </a:r>
            <a:r>
              <a:rPr lang="en-US" altLang="ko-KR" b="1" dirty="0"/>
              <a:t>2) </a:t>
            </a:r>
            <a:r>
              <a:rPr lang="ko-KR" altLang="en-US" b="1" dirty="0"/>
              <a:t>토마스한테          </a:t>
            </a:r>
            <a:r>
              <a:rPr lang="en-US" altLang="ko-KR" b="1" dirty="0"/>
              <a:t>3) </a:t>
            </a:r>
            <a:r>
              <a:rPr lang="ko-KR" altLang="en-US" b="1" dirty="0"/>
              <a:t>친구한테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204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1" dirty="0"/>
              <a:t>스피커 그림을 클릭해서 듣기 문제를 풀어 봅시다</a:t>
            </a:r>
            <a:r>
              <a:rPr lang="en-US" altLang="ko-KR" b="1" dirty="0"/>
              <a:t>. (P. 120)</a:t>
            </a:r>
            <a:endParaRPr lang="ko-KR" altLang="en-US" b="1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6413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1" dirty="0"/>
              <a:t>학교에서 배우는 과목 중에서 좋아하는 것을 골라 보기처럼 적은 다음 숙제로 본인의 목소리를 녹음해서 </a:t>
            </a:r>
            <a:endParaRPr lang="en-US" altLang="ko-KR" sz="1200" b="1" dirty="0"/>
          </a:p>
          <a:p>
            <a:r>
              <a:rPr lang="ko-KR" altLang="en-US" sz="1200" b="1" dirty="0"/>
              <a:t>선생님한테 제출합니다</a:t>
            </a:r>
            <a:r>
              <a:rPr lang="en-US" altLang="ko-KR" sz="1200" b="1" dirty="0"/>
              <a:t>. (P.120)</a:t>
            </a:r>
            <a:r>
              <a:rPr lang="ko-KR" altLang="en-US" sz="1200" b="1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142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95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/>
              <a:t>P.121 </a:t>
            </a:r>
            <a:r>
              <a:rPr lang="ko-KR" altLang="en-US" b="1" dirty="0"/>
              <a:t>숙제로 본인이 어려워하는 과목을 적고 누가 도와주는지 써 오게 한다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956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여름방학 때는 무엇을 하는 게 좋을까요</a:t>
            </a:r>
            <a:r>
              <a:rPr lang="en-US" altLang="ko-KR" b="1" dirty="0"/>
              <a:t>?</a:t>
            </a:r>
          </a:p>
          <a:p>
            <a:r>
              <a:rPr lang="ko-KR" altLang="en-US" b="1" dirty="0"/>
              <a:t>출처</a:t>
            </a:r>
            <a:r>
              <a:rPr lang="en-US" altLang="ko-KR" b="1" dirty="0"/>
              <a:t>:https://youtu.be/KffuL-cC5AQ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2179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워크북 </a:t>
            </a:r>
            <a:r>
              <a:rPr lang="en-US" altLang="ko-KR" b="1" dirty="0"/>
              <a:t>P. 52</a:t>
            </a:r>
          </a:p>
          <a:p>
            <a:r>
              <a:rPr lang="ko-KR" altLang="en-US" b="1" dirty="0"/>
              <a:t>정답</a:t>
            </a:r>
            <a:r>
              <a:rPr lang="en-US" altLang="ko-KR" b="1" dirty="0"/>
              <a:t>: 1) </a:t>
            </a:r>
            <a:r>
              <a:rPr lang="ko-KR" altLang="en-US" b="1" dirty="0"/>
              <a:t>음악   </a:t>
            </a:r>
            <a:r>
              <a:rPr lang="en-US" altLang="ko-KR" b="1" dirty="0"/>
              <a:t>2) </a:t>
            </a:r>
            <a:r>
              <a:rPr lang="ko-KR" altLang="en-US" b="1" dirty="0"/>
              <a:t>수학   </a:t>
            </a:r>
            <a:r>
              <a:rPr lang="en-US" altLang="ko-KR" b="1" dirty="0"/>
              <a:t>3) </a:t>
            </a:r>
            <a:r>
              <a:rPr lang="ko-KR" altLang="en-US" b="1" dirty="0"/>
              <a:t>미술  </a:t>
            </a:r>
            <a:r>
              <a:rPr lang="en-US" altLang="ko-KR" b="1" dirty="0"/>
              <a:t>4) </a:t>
            </a:r>
            <a:r>
              <a:rPr lang="ko-KR" altLang="en-US" b="1" dirty="0"/>
              <a:t>과학</a:t>
            </a:r>
            <a:endParaRPr lang="en-US" altLang="ko-KR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229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P. 52</a:t>
            </a:r>
          </a:p>
          <a:p>
            <a:r>
              <a:rPr lang="ko-KR" altLang="en-US" b="1" dirty="0"/>
              <a:t>정답</a:t>
            </a:r>
            <a:r>
              <a:rPr lang="en-US" altLang="ko-KR" b="1" dirty="0"/>
              <a:t>:1) </a:t>
            </a:r>
            <a:r>
              <a:rPr lang="ko-KR" altLang="en-US" b="1" dirty="0"/>
              <a:t>어떻게    </a:t>
            </a:r>
            <a:r>
              <a:rPr lang="en-US" altLang="ko-KR" b="1" dirty="0"/>
              <a:t>2) </a:t>
            </a:r>
            <a:r>
              <a:rPr lang="ko-KR" altLang="en-US" b="1" dirty="0"/>
              <a:t>너무    </a:t>
            </a:r>
            <a:r>
              <a:rPr lang="en-US" altLang="ko-KR" b="1" dirty="0"/>
              <a:t>3) </a:t>
            </a:r>
            <a:r>
              <a:rPr lang="ko-KR" altLang="en-US" b="1" dirty="0"/>
              <a:t>아직   </a:t>
            </a:r>
            <a:r>
              <a:rPr lang="en-US" altLang="ko-KR" b="1" dirty="0"/>
              <a:t>4) </a:t>
            </a:r>
            <a:r>
              <a:rPr lang="ko-KR" altLang="en-US" b="1" dirty="0"/>
              <a:t>방금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768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748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P.53</a:t>
            </a:r>
          </a:p>
          <a:p>
            <a:r>
              <a:rPr lang="ko-KR" altLang="en-US" b="1" dirty="0"/>
              <a:t>정답</a:t>
            </a:r>
            <a:r>
              <a:rPr lang="en-US" altLang="ko-KR" b="1" dirty="0"/>
              <a:t>: 1)</a:t>
            </a:r>
            <a:r>
              <a:rPr lang="ko-KR" altLang="en-US" b="1" dirty="0"/>
              <a:t>내일 시험이 있으니까 같이 공부할까요</a:t>
            </a:r>
            <a:r>
              <a:rPr lang="en-US" altLang="ko-KR" b="1" dirty="0"/>
              <a:t>?   2) </a:t>
            </a:r>
            <a:r>
              <a:rPr lang="ko-KR" altLang="en-US" b="1" dirty="0"/>
              <a:t>밖에 비가 오니까 우산을 준비하세요</a:t>
            </a:r>
            <a:r>
              <a:rPr lang="en-US" altLang="ko-KR" b="1" dirty="0"/>
              <a:t>.</a:t>
            </a:r>
          </a:p>
          <a:p>
            <a:r>
              <a:rPr lang="en-US" altLang="ko-KR" b="1" dirty="0"/>
              <a:t>       3) </a:t>
            </a:r>
            <a:r>
              <a:rPr lang="ko-KR" altLang="en-US" b="1" dirty="0"/>
              <a:t>책상이 더러우니까 정리를 하세요</a:t>
            </a:r>
            <a:r>
              <a:rPr lang="en-US" altLang="ko-KR" b="1" dirty="0"/>
              <a:t>.          4) </a:t>
            </a:r>
            <a:r>
              <a:rPr lang="ko-KR" altLang="en-US" b="1" dirty="0"/>
              <a:t>오늘은 숙제가 많으니까 내일 놀자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820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P.54 </a:t>
            </a:r>
          </a:p>
          <a:p>
            <a:r>
              <a:rPr lang="ko-KR" altLang="en-US" b="1" dirty="0"/>
              <a:t>정답</a:t>
            </a:r>
            <a:r>
              <a:rPr lang="en-US" altLang="ko-KR" b="1" dirty="0"/>
              <a:t>: 1) </a:t>
            </a:r>
            <a:r>
              <a:rPr lang="ko-KR" altLang="en-US" b="1" dirty="0"/>
              <a:t>할머니한테      </a:t>
            </a:r>
            <a:r>
              <a:rPr lang="en-US" altLang="ko-KR" b="1" dirty="0"/>
              <a:t>2) </a:t>
            </a:r>
            <a:r>
              <a:rPr lang="ko-KR" altLang="en-US" b="1" dirty="0"/>
              <a:t>친구한테       </a:t>
            </a:r>
            <a:r>
              <a:rPr lang="en-US" altLang="ko-KR" b="1" dirty="0"/>
              <a:t>3) </a:t>
            </a:r>
            <a:r>
              <a:rPr lang="ko-KR" altLang="en-US" b="1" dirty="0" err="1"/>
              <a:t>형한테</a:t>
            </a:r>
            <a:r>
              <a:rPr lang="en-US" altLang="ko-KR" b="1" dirty="0"/>
              <a:t>         4) </a:t>
            </a:r>
            <a:r>
              <a:rPr lang="ko-KR" altLang="en-US" b="1" dirty="0"/>
              <a:t>레베카한테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606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P.55</a:t>
            </a:r>
          </a:p>
          <a:p>
            <a:r>
              <a:rPr lang="ko-KR" altLang="en-US" b="1" dirty="0"/>
              <a:t>받아쓰기</a:t>
            </a:r>
            <a:r>
              <a:rPr lang="en-US" altLang="ko-KR" b="1" dirty="0"/>
              <a:t>: 1) </a:t>
            </a:r>
            <a:r>
              <a:rPr lang="ko-KR" altLang="en-US" b="1" dirty="0"/>
              <a:t>날씨가 좋으니까 자전거 타자</a:t>
            </a:r>
            <a:r>
              <a:rPr lang="en-US" altLang="ko-KR" b="1" dirty="0"/>
              <a:t>.       2) </a:t>
            </a:r>
            <a:r>
              <a:rPr lang="ko-KR" altLang="en-US" b="1" dirty="0"/>
              <a:t>동생한테 인형을 주었어요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830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교사를 위한 노트</a:t>
            </a:r>
            <a:r>
              <a:rPr lang="en-US" altLang="ko-KR" b="1" dirty="0"/>
              <a:t>:</a:t>
            </a:r>
          </a:p>
          <a:p>
            <a:r>
              <a:rPr lang="en-US" altLang="ko-KR" sz="1200" b="1" dirty="0"/>
              <a:t>Lingt.com</a:t>
            </a:r>
            <a:r>
              <a:rPr lang="ko-KR" altLang="en-US" sz="1200" b="1" dirty="0"/>
              <a:t>으로 들어가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하시고 각 반을 만들 수 있습니다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맨 위의 </a:t>
            </a:r>
            <a:r>
              <a:rPr lang="en-US" altLang="ko-KR" sz="1200" b="1" dirty="0"/>
              <a:t>create </a:t>
            </a:r>
            <a:r>
              <a:rPr lang="ko-KR" altLang="en-US" sz="1200" b="1" dirty="0"/>
              <a:t>버튼을 눌러 문제를 만드시고 선생님의 목소리를 녹음하시면 됩니다</a:t>
            </a:r>
            <a:r>
              <a:rPr lang="en-US" altLang="ko-KR" sz="1200" b="1" dirty="0"/>
              <a:t>.</a:t>
            </a:r>
            <a:r>
              <a:rPr lang="ko-KR" altLang="en-US" sz="1200" b="1" dirty="0"/>
              <a:t> 왼쪽의 다양한 기능바를 </a:t>
            </a:r>
            <a:r>
              <a:rPr lang="en-US" altLang="ko-KR" sz="1200" b="1" dirty="0"/>
              <a:t>drag</a:t>
            </a:r>
            <a:r>
              <a:rPr lang="ko-KR" altLang="en-US" sz="1200" b="1" dirty="0"/>
              <a:t>해서 오른쪽 새로 만들 화면으로 가지고 오시면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마이크 사인을 누르시면 선생님 목소리가 녹음되고 그 다음에 학생들이 녹음하도록 </a:t>
            </a:r>
            <a:r>
              <a:rPr lang="en-US" altLang="ko-KR" sz="1200" b="1" dirty="0"/>
              <a:t>Speak </a:t>
            </a:r>
            <a:r>
              <a:rPr lang="ko-KR" altLang="en-US" sz="1200" b="1" dirty="0"/>
              <a:t>버튼을 끌어서 밑에 두면 듣기 말하기 문제도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영상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그림도 삽입이 가능합니다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그리고 학생들은 따로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하지 않아도 선생님께서 링크를 </a:t>
            </a:r>
            <a:r>
              <a:rPr lang="ko-KR" altLang="en-US" sz="1200" b="1" dirty="0" smtClean="0"/>
              <a:t>보내 주시면 </a:t>
            </a:r>
            <a:r>
              <a:rPr lang="ko-KR" altLang="en-US" sz="1200" b="1" dirty="0"/>
              <a:t>들어올 수 있습니다</a:t>
            </a:r>
            <a:r>
              <a:rPr lang="en-US" altLang="ko-KR" sz="1200" b="1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274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908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8679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616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숙제 내실 때 </a:t>
            </a:r>
            <a:r>
              <a:rPr lang="en-US" altLang="ko-KR" b="1" dirty="0"/>
              <a:t>Lingt.com </a:t>
            </a:r>
            <a:r>
              <a:rPr lang="ko-KR" altLang="en-US" b="1" dirty="0"/>
              <a:t>이용해 보세요</a:t>
            </a:r>
            <a:r>
              <a:rPr lang="en-US" altLang="ko-KR" b="1" dirty="0"/>
              <a:t>!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382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>
                <a:hlinkClick r:id="rId3"/>
              </a:rPr>
              <a:t>https://www.youtube.com/watch?v=nhjsrSTzqj8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0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ko-KR" altLang="en-US" b="1" dirty="0"/>
              <a:t>무엇이든지 넣기만 하면</a:t>
            </a:r>
            <a:r>
              <a:rPr lang="en-US" altLang="ko-KR" b="1" dirty="0"/>
              <a:t> </a:t>
            </a:r>
            <a:r>
              <a:rPr lang="ko-KR" altLang="en-US" b="1" dirty="0"/>
              <a:t>수십 개</a:t>
            </a:r>
            <a:r>
              <a:rPr lang="en-US" altLang="ko-KR" b="1" dirty="0"/>
              <a:t>, </a:t>
            </a:r>
            <a:r>
              <a:rPr lang="ko-KR" altLang="en-US" b="1" dirty="0"/>
              <a:t>수백 개로 불어난다</a:t>
            </a:r>
            <a:r>
              <a:rPr lang="en-US" altLang="ko-KR" b="1" dirty="0"/>
              <a:t>.        2) </a:t>
            </a:r>
            <a:r>
              <a:rPr lang="ko-KR" altLang="en-US" b="1" dirty="0"/>
              <a:t>곡괭이</a:t>
            </a:r>
            <a:r>
              <a:rPr lang="en-US" altLang="ko-KR" b="1" dirty="0"/>
              <a:t>, </a:t>
            </a:r>
            <a:r>
              <a:rPr lang="ko-KR" altLang="en-US" b="1" dirty="0"/>
              <a:t>쌀</a:t>
            </a:r>
            <a:r>
              <a:rPr lang="en-US" altLang="ko-KR" b="1" dirty="0"/>
              <a:t>, </a:t>
            </a:r>
            <a:r>
              <a:rPr lang="ko-KR" altLang="en-US" b="1" dirty="0"/>
              <a:t>옷</a:t>
            </a:r>
            <a:r>
              <a:rPr lang="en-US" altLang="ko-KR" b="1" dirty="0"/>
              <a:t>, </a:t>
            </a:r>
            <a:r>
              <a:rPr lang="ko-KR" altLang="en-US" b="1" dirty="0"/>
              <a:t>엽전</a:t>
            </a:r>
            <a:endParaRPr lang="en-US" altLang="ko-KR" b="1" dirty="0"/>
          </a:p>
          <a:p>
            <a:pPr marL="0" indent="0">
              <a:buNone/>
            </a:pPr>
            <a:r>
              <a:rPr lang="en-US" altLang="ko-KR" b="1" dirty="0"/>
              <a:t>3) </a:t>
            </a:r>
            <a:r>
              <a:rPr lang="ko-KR" altLang="en-US" b="1" dirty="0"/>
              <a:t>큰 잔치를 열었다          </a:t>
            </a:r>
            <a:r>
              <a:rPr lang="en-US" altLang="ko-KR" b="1" dirty="0"/>
              <a:t>4) </a:t>
            </a:r>
            <a:r>
              <a:rPr lang="ko-KR" altLang="en-US" b="1" dirty="0"/>
              <a:t>농부가 부지런하고 착해서 하늘이 요술 항아리를 내려줬다고 했어요</a:t>
            </a:r>
            <a:r>
              <a:rPr lang="en-US" altLang="ko-KR" b="1" dirty="0"/>
              <a:t>. </a:t>
            </a:r>
          </a:p>
          <a:p>
            <a:pPr marL="0" indent="0">
              <a:buNone/>
            </a:pPr>
            <a:r>
              <a:rPr lang="en-US" altLang="ko-KR" b="1" dirty="0"/>
              <a:t>5) 10</a:t>
            </a:r>
            <a:r>
              <a:rPr lang="ko-KR" altLang="en-US" b="1" dirty="0"/>
              <a:t>년 전에 농부에게 땅만 팔았지 요술 항아리는 안 팔았기 때문에 자기 것이라고 우겼다</a:t>
            </a:r>
            <a:r>
              <a:rPr lang="en-US" altLang="ko-KR" b="1" dirty="0"/>
              <a:t>.</a:t>
            </a:r>
          </a:p>
          <a:p>
            <a:pPr marL="0" indent="0">
              <a:buNone/>
            </a:pPr>
            <a:r>
              <a:rPr lang="en-US" altLang="ko-KR" b="1" dirty="0"/>
              <a:t>6) </a:t>
            </a:r>
            <a:r>
              <a:rPr lang="ko-KR" altLang="en-US" b="1" dirty="0"/>
              <a:t>먹을 것을 찾다가      </a:t>
            </a:r>
            <a:r>
              <a:rPr lang="en-US" altLang="ko-KR" b="1" dirty="0"/>
              <a:t>7) </a:t>
            </a:r>
            <a:r>
              <a:rPr lang="ko-KR" altLang="en-US" b="1" dirty="0"/>
              <a:t>원님의 아버지들이 서로 싸우다가 넘어져서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95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속담</a:t>
            </a:r>
            <a:r>
              <a:rPr lang="en-US" altLang="ko-KR" b="1" dirty="0"/>
              <a:t>: </a:t>
            </a:r>
            <a:r>
              <a:rPr lang="ko-KR" altLang="en-US" b="1" dirty="0"/>
              <a:t>가는 말이 고와야 오는 말이 곱다</a:t>
            </a:r>
            <a:r>
              <a:rPr lang="en-US" altLang="ko-KR" b="1" dirty="0"/>
              <a:t>(</a:t>
            </a:r>
            <a:r>
              <a:rPr lang="ko-KR" altLang="en-US" b="1" dirty="0"/>
              <a:t>비슷한 속담</a:t>
            </a:r>
            <a:r>
              <a:rPr lang="en-US" altLang="ko-KR" b="1" dirty="0"/>
              <a:t>: </a:t>
            </a:r>
            <a:r>
              <a:rPr lang="ko-KR" altLang="en-US" b="1" dirty="0"/>
              <a:t>가는 정이 있어야 오는 정이 있다</a:t>
            </a:r>
            <a:r>
              <a:rPr lang="en-US" altLang="ko-KR" b="1" dirty="0"/>
              <a:t>)</a:t>
            </a:r>
          </a:p>
          <a:p>
            <a:r>
              <a:rPr lang="en-US" altLang="ko-KR" b="1" dirty="0"/>
              <a:t>→</a:t>
            </a:r>
            <a:r>
              <a:rPr lang="ko-KR" altLang="en-US" b="1" dirty="0"/>
              <a:t>고운 말과 행동을 하면 상대방도 나에게 잘한다는 뜻</a:t>
            </a:r>
            <a:r>
              <a:rPr lang="en-US" altLang="ko-KR" b="1" dirty="0"/>
              <a:t>(What goes around comes around, Respect is a two-way street)</a:t>
            </a:r>
            <a:r>
              <a:rPr lang="ko-KR" altLang="en-US" b="1" dirty="0"/>
              <a:t>   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888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400" b="1" dirty="0"/>
              <a:t>교재 </a:t>
            </a:r>
            <a:r>
              <a:rPr lang="en-US" altLang="ko-KR" sz="1400" b="1" dirty="0"/>
              <a:t>P. 116</a:t>
            </a:r>
            <a:r>
              <a:rPr lang="ko-KR" altLang="en-US" b="1" dirty="0"/>
              <a:t>을 펴세요</a:t>
            </a:r>
            <a:r>
              <a:rPr lang="en-US" altLang="ko-KR" b="1" dirty="0"/>
              <a:t>. </a:t>
            </a:r>
            <a:r>
              <a:rPr lang="ko-KR" altLang="en-US" b="1" dirty="0"/>
              <a:t>제목을 큰 소리로 읽어 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그림속의 아이는 무엇을 하고 있나요</a:t>
            </a:r>
            <a:r>
              <a:rPr lang="en-US" altLang="ko-KR" b="1" dirty="0"/>
              <a:t>? </a:t>
            </a:r>
            <a:r>
              <a:rPr lang="ko-KR" altLang="en-US" b="1" dirty="0"/>
              <a:t>여러분들은 숙제나 공부가 어려우면 누구에게 물어보나요</a:t>
            </a:r>
            <a:r>
              <a:rPr lang="en-US" altLang="ko-KR" b="1" dirty="0"/>
              <a:t>?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599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altLang="ko-KR" sz="1200" b="1" dirty="0"/>
              <a:t>(P.116) </a:t>
            </a:r>
            <a:r>
              <a:rPr lang="ko-KR" altLang="en-US" sz="1200" b="1" dirty="0"/>
              <a:t>학생들에게 지문을 들려줄 수도 있고 혹은 학생들에게 한 문장 씩 읽어 보게 한 후 질문한다</a:t>
            </a:r>
            <a:r>
              <a:rPr lang="en-US" altLang="ko-KR" sz="1200" b="1" dirty="0"/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AutoNum type="arabicParenR"/>
              <a:tabLst/>
              <a:defRPr/>
            </a:pPr>
            <a:r>
              <a:rPr lang="ko-KR" altLang="en-US" sz="1200" b="1" dirty="0"/>
              <a:t>민지 오빠는 왜 민지를 도와 줄 수 없을까요</a:t>
            </a:r>
            <a:r>
              <a:rPr lang="en-US" altLang="ko-KR" sz="1200" b="1" dirty="0"/>
              <a:t>?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AutoNum type="arabicParenR"/>
              <a:tabLst/>
              <a:defRPr/>
            </a:pPr>
            <a:r>
              <a:rPr lang="ko-KR" altLang="en-US" sz="1200" b="1" dirty="0"/>
              <a:t>오빠는 누구에게 숙제를 물어보라고 했나요</a:t>
            </a:r>
            <a:r>
              <a:rPr lang="en-US" altLang="ko-KR" sz="1200" b="1" dirty="0"/>
              <a:t>?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79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ko-KR" altLang="en-US" sz="1200" b="1" dirty="0"/>
              <a:t>교재 </a:t>
            </a:r>
            <a:r>
              <a:rPr lang="en-US" altLang="ko-KR" sz="1200" b="1" dirty="0"/>
              <a:t>P. 117</a:t>
            </a:r>
            <a:r>
              <a:rPr lang="ko-KR" altLang="en-US" sz="1200" b="1" dirty="0"/>
              <a:t>의 단어들을 공부해 봅시다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여러분들은 학교에서는 어떤 과목을 공부해요</a:t>
            </a:r>
            <a:r>
              <a:rPr lang="en-US" altLang="ko-KR" sz="1200" b="1" dirty="0"/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ko-KR" altLang="en-US" sz="1200" b="1" dirty="0"/>
              <a:t>무슨 과목을 좋아해요</a:t>
            </a:r>
            <a:r>
              <a:rPr lang="en-US" altLang="ko-KR" sz="1200" b="1" dirty="0"/>
              <a:t>? </a:t>
            </a:r>
            <a:r>
              <a:rPr lang="ko-KR" altLang="en-US" sz="1200" b="1" dirty="0"/>
              <a:t>왜 좋아하나요</a:t>
            </a:r>
            <a:r>
              <a:rPr lang="en-US" altLang="ko-KR" sz="1200" b="1" dirty="0"/>
              <a:t>? </a:t>
            </a:r>
            <a:r>
              <a:rPr lang="ko-KR" altLang="en-US" sz="1200" b="1" dirty="0"/>
              <a:t>본인이 제일 자신 있는 과목은 무엇인가요</a:t>
            </a:r>
            <a:r>
              <a:rPr lang="en-US" altLang="ko-KR" sz="1200" b="1" dirty="0"/>
              <a:t>?</a:t>
            </a:r>
            <a:endParaRPr lang="ko-KR" altLang="en-US" sz="1200" b="1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121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/>
              <a:t>P. 118</a:t>
            </a:r>
            <a:r>
              <a:rPr lang="ko-KR" altLang="en-US" b="1" dirty="0"/>
              <a:t>을 보세요</a:t>
            </a:r>
            <a:r>
              <a:rPr lang="en-US" altLang="ko-KR" b="1" dirty="0"/>
              <a:t>. </a:t>
            </a:r>
            <a:r>
              <a:rPr lang="ko-KR" altLang="en-US" b="1" dirty="0"/>
              <a:t>표현 </a:t>
            </a:r>
            <a:r>
              <a:rPr lang="en-US" altLang="ko-KR" b="1" dirty="0"/>
              <a:t>‘-(</a:t>
            </a:r>
            <a:r>
              <a:rPr lang="ko-KR" altLang="en-US" b="1" dirty="0"/>
              <a:t>으</a:t>
            </a:r>
            <a:r>
              <a:rPr lang="en-US" altLang="ko-KR" b="1" dirty="0"/>
              <a:t>)</a:t>
            </a:r>
            <a:r>
              <a:rPr lang="ko-KR" altLang="en-US" b="1" dirty="0"/>
              <a:t>니까</a:t>
            </a:r>
            <a:r>
              <a:rPr lang="en-US" altLang="ko-KR" b="1" dirty="0"/>
              <a:t>’</a:t>
            </a:r>
            <a:r>
              <a:rPr lang="ko-KR" altLang="en-US" b="1" dirty="0"/>
              <a:t>에 대해서 알아봅시다</a:t>
            </a:r>
            <a:r>
              <a:rPr lang="en-US" altLang="ko-KR" b="1" dirty="0"/>
              <a:t>.  </a:t>
            </a:r>
            <a:endParaRPr lang="ko-KR" altLang="en-US" b="1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730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v"/>
            </a:pPr>
            <a:r>
              <a:rPr lang="ko-KR" altLang="en-US" b="1" dirty="0"/>
              <a:t>이유를 말할 때 쓰는 </a:t>
            </a:r>
            <a:r>
              <a:rPr lang="en-US" altLang="ko-KR" b="1" dirty="0"/>
              <a:t>‘-</a:t>
            </a:r>
            <a:r>
              <a:rPr lang="ko-KR" altLang="en-US" b="1" dirty="0"/>
              <a:t>아</a:t>
            </a:r>
            <a:r>
              <a:rPr lang="en-US" altLang="ko-KR" b="1" dirty="0"/>
              <a:t>/</a:t>
            </a:r>
            <a:r>
              <a:rPr lang="ko-KR" altLang="en-US" b="1" dirty="0"/>
              <a:t>어서</a:t>
            </a:r>
            <a:r>
              <a:rPr lang="en-US" altLang="ko-KR" b="1" dirty="0"/>
              <a:t>’ </a:t>
            </a:r>
            <a:r>
              <a:rPr lang="ko-KR" altLang="en-US" b="1" dirty="0"/>
              <a:t>표현도 있지만 차이점은 </a:t>
            </a:r>
            <a:r>
              <a:rPr lang="en-US" altLang="ko-KR" b="1" dirty="0"/>
              <a:t>‘–(</a:t>
            </a:r>
            <a:r>
              <a:rPr lang="ko-KR" altLang="en-US" b="1" dirty="0"/>
              <a:t>으</a:t>
            </a:r>
            <a:r>
              <a:rPr lang="en-US" altLang="ko-KR" b="1" dirty="0"/>
              <a:t>)</a:t>
            </a:r>
            <a:r>
              <a:rPr lang="ko-KR" altLang="en-US" b="1" dirty="0"/>
              <a:t>니까</a:t>
            </a:r>
            <a:r>
              <a:rPr lang="en-US" altLang="ko-KR" b="1" dirty="0"/>
              <a:t>’</a:t>
            </a:r>
            <a:r>
              <a:rPr lang="ko-KR" altLang="en-US" b="1" dirty="0"/>
              <a:t>는 </a:t>
            </a:r>
            <a:r>
              <a:rPr lang="ko-KR" altLang="en-US" b="1" dirty="0">
                <a:solidFill>
                  <a:srgbClr val="FF0000"/>
                </a:solidFill>
              </a:rPr>
              <a:t>청유나 명령</a:t>
            </a:r>
            <a:r>
              <a:rPr lang="ko-KR" altLang="en-US" b="1" dirty="0"/>
              <a:t>이 들어갈 때 사용한다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None/>
            </a:pPr>
            <a:r>
              <a:rPr lang="ko-KR" altLang="en-US" b="1" dirty="0"/>
              <a:t>예</a:t>
            </a:r>
            <a:r>
              <a:rPr lang="en-US" altLang="ko-KR" b="1" dirty="0"/>
              <a:t>) </a:t>
            </a:r>
            <a:r>
              <a:rPr lang="ko-KR" altLang="en-US" b="1" dirty="0"/>
              <a:t>배가 고프니까 밥을 먹어요</a:t>
            </a:r>
            <a:r>
              <a:rPr lang="en-US" altLang="ko-KR" b="1" dirty="0"/>
              <a:t>(O)    vs        </a:t>
            </a:r>
            <a:r>
              <a:rPr lang="ko-KR" altLang="en-US" b="1" dirty="0"/>
              <a:t>배가 고프니까 밥을 먹자</a:t>
            </a:r>
            <a:r>
              <a:rPr lang="en-US" altLang="ko-KR" b="1" dirty="0"/>
              <a:t>/</a:t>
            </a:r>
            <a:r>
              <a:rPr lang="ko-KR" altLang="en-US" b="1" dirty="0"/>
              <a:t>먹어라</a:t>
            </a:r>
            <a:r>
              <a:rPr lang="en-US" altLang="ko-KR" b="1" dirty="0"/>
              <a:t>.(O)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None/>
            </a:pPr>
            <a:r>
              <a:rPr lang="en-US" altLang="ko-KR" b="1" dirty="0"/>
              <a:t>     </a:t>
            </a:r>
            <a:r>
              <a:rPr lang="ko-KR" altLang="en-US" b="1" dirty="0"/>
              <a:t>배가 고파서 밥을 먹어요</a:t>
            </a:r>
            <a:r>
              <a:rPr lang="en-US" altLang="ko-KR" b="1" dirty="0"/>
              <a:t>. (O)                </a:t>
            </a:r>
            <a:r>
              <a:rPr lang="ko-KR" altLang="en-US" b="1" dirty="0"/>
              <a:t>배가 고파서 밥을 먹자</a:t>
            </a:r>
            <a:r>
              <a:rPr lang="en-US" altLang="ko-KR" b="1" dirty="0"/>
              <a:t>/</a:t>
            </a:r>
            <a:r>
              <a:rPr lang="ko-KR" altLang="en-US" b="1" dirty="0"/>
              <a:t>먹어라</a:t>
            </a:r>
            <a:r>
              <a:rPr lang="en-US" altLang="ko-KR" b="1" dirty="0"/>
              <a:t>.(X)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None/>
            </a:pPr>
            <a:r>
              <a:rPr lang="en-US" altLang="ko-KR" b="1" dirty="0"/>
              <a:t>      </a:t>
            </a:r>
            <a:endParaRPr lang="ko-KR" altLang="en-US" b="1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25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교재 </a:t>
            </a:r>
            <a:r>
              <a:rPr lang="en-US" altLang="ko-KR" b="1" dirty="0"/>
              <a:t>P. 118 </a:t>
            </a:r>
            <a:r>
              <a:rPr lang="ko-KR" altLang="en-US" b="1" dirty="0" smtClean="0"/>
              <a:t>연습 문제를 </a:t>
            </a:r>
            <a:r>
              <a:rPr lang="ko-KR" altLang="en-US" b="1" dirty="0"/>
              <a:t>풀어 봅시다</a:t>
            </a:r>
            <a:r>
              <a:rPr lang="en-US" altLang="ko-KR" b="1" dirty="0"/>
              <a:t>.</a:t>
            </a:r>
          </a:p>
          <a:p>
            <a:r>
              <a:rPr lang="ko-KR" altLang="en-US" b="1" dirty="0"/>
              <a:t>정답</a:t>
            </a:r>
            <a:r>
              <a:rPr lang="en-US" altLang="ko-KR" b="1" dirty="0"/>
              <a:t>: 1) </a:t>
            </a:r>
            <a:r>
              <a:rPr lang="ko-KR" altLang="en-US" b="1" dirty="0"/>
              <a:t>많으니까</a:t>
            </a:r>
            <a:r>
              <a:rPr lang="en-US" altLang="ko-KR" b="1" dirty="0"/>
              <a:t>       2) </a:t>
            </a:r>
            <a:r>
              <a:rPr lang="ko-KR" altLang="en-US" b="1" dirty="0"/>
              <a:t>생일 파티를 하니까</a:t>
            </a:r>
            <a:r>
              <a:rPr lang="en-US" altLang="ko-KR" b="1" dirty="0"/>
              <a:t>   3) </a:t>
            </a:r>
            <a:r>
              <a:rPr lang="ko-KR" altLang="en-US" b="1" dirty="0"/>
              <a:t>마시니까</a:t>
            </a:r>
            <a:r>
              <a:rPr lang="en-US" altLang="ko-KR" b="1" dirty="0"/>
              <a:t> </a:t>
            </a:r>
            <a:endParaRPr lang="ko-KR" altLang="en-US" b="1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906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6416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18.emf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KffuL-cC5AQ?feature=oembed" TargetMode="External"/><Relationship Id="rId6" Type="http://schemas.openxmlformats.org/officeDocument/2006/relationships/image" Target="../media/image24.jpeg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1lb3?x=1jqt&amp;i=2tig8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quizlet.com/_8ccmz6?x=1jqt&amp;i=2tig8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oa7?x=1jqt&amp;i=2tig8t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lingt.com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ahh9DW0bnnY?feature=oembed" TargetMode="Externa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nhjsrSTzqj8?feature=oembed" TargetMode="External"/><Relationship Id="rId4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mz6?x=1jqt&amp;i=2tig8t" TargetMode="External"/><Relationship Id="rId7" Type="http://schemas.openxmlformats.org/officeDocument/2006/relationships/hyperlink" Target="https://www.youtube.com/watch?v=nhjsrSTzqj8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time_continue=1&amp;v=KffuL-cC5AQ&amp;feature=emb_title" TargetMode="External"/><Relationship Id="rId5" Type="http://schemas.openxmlformats.org/officeDocument/2006/relationships/hyperlink" Target="https://quizlet.com/_8ccoa7?x=1jqt&amp;i=2tig8t" TargetMode="External"/><Relationship Id="rId4" Type="http://schemas.openxmlformats.org/officeDocument/2006/relationships/hyperlink" Target="https://www.youtube.com/watch?time_continue=2&amp;v=ahh9DW0bnnY&amp;feature=emb_titl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coa7?x=1jqt&amp;i=2tig8t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한국어 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=""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="" xmlns:a16="http://schemas.microsoft.com/office/drawing/2014/main" id="{59E38329-BE62-4672-B486-2BB2C7F1A6DB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205357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-(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으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)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니까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="" xmlns:a16="http://schemas.microsoft.com/office/drawing/2014/main" id="{8AF1B5A1-2C8E-4CB1-B020-6D502934B2CE}"/>
              </a:ext>
            </a:extLst>
          </p:cNvPr>
          <p:cNvSpPr txBox="1">
            <a:spLocks/>
          </p:cNvSpPr>
          <p:nvPr/>
        </p:nvSpPr>
        <p:spPr>
          <a:xfrm>
            <a:off x="838200" y="1204628"/>
            <a:ext cx="10515600" cy="4978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en-US" altLang="ko-KR" dirty="0"/>
              <a:t> </a:t>
            </a:r>
            <a:r>
              <a:rPr lang="ko-KR" altLang="en-US" dirty="0"/>
              <a:t>다른 사람들에게 어떤 </a:t>
            </a:r>
            <a:r>
              <a:rPr lang="ko-KR" altLang="en-US" dirty="0">
                <a:solidFill>
                  <a:srgbClr val="FF0000"/>
                </a:solidFill>
              </a:rPr>
              <a:t>행동을 제안</a:t>
            </a:r>
            <a:r>
              <a:rPr lang="en-US" altLang="ko-KR" dirty="0"/>
              <a:t>(</a:t>
            </a:r>
            <a:r>
              <a:rPr lang="ko-KR" altLang="en-US" dirty="0">
                <a:solidFill>
                  <a:srgbClr val="FF0000"/>
                </a:solidFill>
              </a:rPr>
              <a:t>청유</a:t>
            </a:r>
            <a:r>
              <a:rPr lang="en-US" altLang="ko-KR" dirty="0"/>
              <a:t>)</a:t>
            </a:r>
            <a:r>
              <a:rPr lang="ko-KR" altLang="en-US" dirty="0"/>
              <a:t>하거나 </a:t>
            </a:r>
            <a:r>
              <a:rPr lang="ko-KR" altLang="en-US" dirty="0">
                <a:solidFill>
                  <a:srgbClr val="FF0000"/>
                </a:solidFill>
              </a:rPr>
              <a:t>명령</a:t>
            </a:r>
            <a:r>
              <a:rPr lang="ko-KR" altLang="en-US" dirty="0"/>
              <a:t>함에 있어 그 </a:t>
            </a:r>
            <a:r>
              <a:rPr lang="ko-KR" altLang="en-US" dirty="0">
                <a:solidFill>
                  <a:srgbClr val="FF0000"/>
                </a:solidFill>
              </a:rPr>
              <a:t>이유를 말할 때 사용</a:t>
            </a:r>
            <a:r>
              <a:rPr lang="ko-KR" altLang="en-US" dirty="0"/>
              <a:t>하고 영어에서 </a:t>
            </a:r>
            <a:r>
              <a:rPr lang="en-US" altLang="ko-KR" dirty="0"/>
              <a:t>because</a:t>
            </a:r>
            <a:r>
              <a:rPr lang="ko-KR" altLang="en-US" dirty="0"/>
              <a:t>와 같은 뜻이다</a:t>
            </a:r>
            <a:r>
              <a:rPr lang="en-US" altLang="ko-KR" dirty="0"/>
              <a:t>.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3500" kern="0" dirty="0"/>
              <a:t>        </a:t>
            </a:r>
            <a:r>
              <a:rPr lang="en-US" altLang="ko-KR" sz="3200" kern="0" dirty="0"/>
              <a:t>V/A –(</a:t>
            </a:r>
            <a:r>
              <a:rPr lang="ko-KR" altLang="en-US" sz="3200" kern="0" dirty="0"/>
              <a:t>으</a:t>
            </a:r>
            <a:r>
              <a:rPr lang="en-US" altLang="ko-KR" sz="3200" kern="0" dirty="0"/>
              <a:t>)</a:t>
            </a:r>
            <a:r>
              <a:rPr lang="ko-KR" altLang="en-US" sz="3200" kern="0" dirty="0"/>
              <a:t>니까</a:t>
            </a:r>
            <a:endParaRPr lang="en-US" altLang="ko-KR" sz="3200" kern="0" dirty="0"/>
          </a:p>
          <a:p>
            <a:pPr marL="114300" indent="0">
              <a:buNone/>
            </a:pPr>
            <a:r>
              <a:rPr lang="ko-KR" altLang="en-US" kern="0" dirty="0">
                <a:solidFill>
                  <a:srgbClr val="FF0000"/>
                </a:solidFill>
              </a:rPr>
              <a:t>받침 </a:t>
            </a:r>
            <a:r>
              <a:rPr lang="en-US" altLang="ko-KR" kern="0" dirty="0">
                <a:solidFill>
                  <a:srgbClr val="FF0000"/>
                </a:solidFill>
              </a:rPr>
              <a:t>O </a:t>
            </a:r>
            <a:r>
              <a:rPr lang="en-US" altLang="ko-KR" kern="0" dirty="0"/>
              <a:t>       </a:t>
            </a:r>
            <a:r>
              <a:rPr lang="ko-KR" altLang="en-US" kern="0" dirty="0">
                <a:solidFill>
                  <a:srgbClr val="FF0000"/>
                </a:solidFill>
              </a:rPr>
              <a:t>좋</a:t>
            </a:r>
            <a:r>
              <a:rPr lang="ko-KR" altLang="en-US" kern="0" dirty="0"/>
              <a:t>다         </a:t>
            </a:r>
            <a:r>
              <a:rPr lang="en-US" altLang="ko-KR" sz="4800" kern="0" dirty="0"/>
              <a:t>+</a:t>
            </a:r>
            <a:r>
              <a:rPr lang="en-US" altLang="ko-KR" kern="0" dirty="0"/>
              <a:t>         </a:t>
            </a:r>
            <a:r>
              <a:rPr lang="ko-KR" altLang="en-US" kern="0" dirty="0" err="1"/>
              <a:t>으니까</a:t>
            </a:r>
            <a:r>
              <a:rPr lang="ko-KR" altLang="en-US" kern="0" dirty="0"/>
              <a:t>            </a:t>
            </a:r>
            <a:r>
              <a:rPr lang="en-US" altLang="ko-KR" sz="4800" kern="0" dirty="0"/>
              <a:t>=</a:t>
            </a:r>
            <a:r>
              <a:rPr lang="en-US" altLang="ko-KR" kern="0" dirty="0"/>
              <a:t>        </a:t>
            </a:r>
            <a:r>
              <a:rPr lang="ko-KR" altLang="en-US" kern="0" dirty="0"/>
              <a:t>좋</a:t>
            </a:r>
            <a:r>
              <a:rPr lang="ko-KR" altLang="en-US" kern="0" dirty="0">
                <a:solidFill>
                  <a:srgbClr val="FF0000"/>
                </a:solidFill>
              </a:rPr>
              <a:t>으니까</a:t>
            </a:r>
            <a:r>
              <a:rPr lang="en-US" altLang="ko-KR" kern="0" dirty="0"/>
              <a:t>     </a:t>
            </a:r>
          </a:p>
          <a:p>
            <a:pPr marL="114300" indent="0">
              <a:buNone/>
            </a:pPr>
            <a:endParaRPr lang="en-US" altLang="ko-KR" kern="0" dirty="0"/>
          </a:p>
          <a:p>
            <a:pPr marL="114300" indent="0">
              <a:buNone/>
            </a:pPr>
            <a:r>
              <a:rPr lang="ko-KR" altLang="en-US" kern="0" dirty="0">
                <a:solidFill>
                  <a:srgbClr val="00B050"/>
                </a:solidFill>
              </a:rPr>
              <a:t>받침 </a:t>
            </a:r>
            <a:r>
              <a:rPr lang="en-US" altLang="ko-KR" kern="0" dirty="0">
                <a:solidFill>
                  <a:srgbClr val="00B050"/>
                </a:solidFill>
              </a:rPr>
              <a:t>X</a:t>
            </a:r>
            <a:r>
              <a:rPr lang="en-US" altLang="ko-KR" kern="0" dirty="0"/>
              <a:t>         </a:t>
            </a:r>
            <a:r>
              <a:rPr lang="ko-KR" altLang="en-US" kern="0" dirty="0">
                <a:solidFill>
                  <a:srgbClr val="00B050"/>
                </a:solidFill>
              </a:rPr>
              <a:t>오</a:t>
            </a:r>
            <a:r>
              <a:rPr lang="ko-KR" altLang="en-US" kern="0" dirty="0">
                <a:solidFill>
                  <a:schemeClr val="tx1"/>
                </a:solidFill>
              </a:rPr>
              <a:t>다  </a:t>
            </a:r>
            <a:r>
              <a:rPr lang="ko-KR" altLang="en-US" kern="0" dirty="0"/>
              <a:t>      </a:t>
            </a:r>
            <a:r>
              <a:rPr lang="en-US" altLang="ko-KR" sz="4800" kern="0" dirty="0"/>
              <a:t>+</a:t>
            </a:r>
            <a:r>
              <a:rPr lang="en-US" altLang="ko-KR" kern="0" dirty="0"/>
              <a:t> 	         </a:t>
            </a:r>
            <a:r>
              <a:rPr lang="ko-KR" altLang="en-US" kern="0" dirty="0"/>
              <a:t>니까            </a:t>
            </a:r>
            <a:r>
              <a:rPr lang="en-US" altLang="ko-KR" sz="4800" kern="0" dirty="0"/>
              <a:t>=</a:t>
            </a:r>
            <a:r>
              <a:rPr lang="en-US" altLang="ko-KR" kern="0" dirty="0"/>
              <a:t>         </a:t>
            </a:r>
            <a:r>
              <a:rPr lang="ko-KR" altLang="en-US" kern="0" dirty="0"/>
              <a:t>오</a:t>
            </a:r>
            <a:r>
              <a:rPr lang="ko-KR" altLang="en-US" kern="0" dirty="0">
                <a:solidFill>
                  <a:srgbClr val="00B050"/>
                </a:solidFill>
              </a:rPr>
              <a:t>니까</a:t>
            </a:r>
            <a:endParaRPr lang="en-US" altLang="ko-KR" kern="0" dirty="0">
              <a:solidFill>
                <a:srgbClr val="00B050"/>
              </a:solidFill>
            </a:endParaRPr>
          </a:p>
          <a:p>
            <a:pPr marL="114300" indent="0">
              <a:lnSpc>
                <a:spcPct val="160000"/>
              </a:lnSpc>
              <a:buNone/>
            </a:pPr>
            <a:endParaRPr lang="en-US" altLang="ko-KR" kern="0" dirty="0"/>
          </a:p>
        </p:txBody>
      </p:sp>
      <p:sp>
        <p:nvSpPr>
          <p:cNvPr id="6" name="직사각형 5">
            <a:extLst>
              <a:ext uri="{FF2B5EF4-FFF2-40B4-BE49-F238E27FC236}">
                <a16:creationId xmlns="" xmlns:a16="http://schemas.microsoft.com/office/drawing/2014/main" id="{F1BB7FDF-A6F2-49FA-BB8F-E48C333E45B8}"/>
              </a:ext>
            </a:extLst>
          </p:cNvPr>
          <p:cNvSpPr/>
          <p:nvPr/>
        </p:nvSpPr>
        <p:spPr>
          <a:xfrm>
            <a:off x="1420581" y="2971813"/>
            <a:ext cx="3167748" cy="6750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729019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0EE2E5C3-763E-4EB2-A153-81C03203E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714" y="0"/>
            <a:ext cx="8098971" cy="61829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28956" y="3140881"/>
            <a:ext cx="1582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많으니까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38CADB-EF5D-4B15-BC8F-60F5A02ED4EC}"/>
              </a:ext>
            </a:extLst>
          </p:cNvPr>
          <p:cNvSpPr txBox="1"/>
          <p:nvPr/>
        </p:nvSpPr>
        <p:spPr>
          <a:xfrm>
            <a:off x="6466114" y="4235996"/>
            <a:ext cx="2155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생일 파티를 하니까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4A76FB9-D678-444D-A8A0-AE795BEC3040}"/>
              </a:ext>
            </a:extLst>
          </p:cNvPr>
          <p:cNvSpPr txBox="1"/>
          <p:nvPr/>
        </p:nvSpPr>
        <p:spPr>
          <a:xfrm>
            <a:off x="6328956" y="5355775"/>
            <a:ext cx="1296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마시니까</a:t>
            </a:r>
          </a:p>
        </p:txBody>
      </p:sp>
    </p:spTree>
    <p:extLst>
      <p:ext uri="{BB962C8B-B14F-4D97-AF65-F5344CB8AC3E}">
        <p14:creationId xmlns:p14="http://schemas.microsoft.com/office/powerpoint/2010/main" val="393913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063DD154-4E49-4814-BC9E-6BE0F36DE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46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="" xmlns:a16="http://schemas.microsoft.com/office/drawing/2014/main" id="{C9A8ECAE-6F97-4CFC-BC83-DACEC39A3B90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205357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한테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(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에게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)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="" xmlns:a16="http://schemas.microsoft.com/office/drawing/2014/main" id="{DF7F0F82-D7AD-458E-8452-31E6C1392E36}"/>
              </a:ext>
            </a:extLst>
          </p:cNvPr>
          <p:cNvSpPr txBox="1">
            <a:spLocks/>
          </p:cNvSpPr>
          <p:nvPr/>
        </p:nvSpPr>
        <p:spPr>
          <a:xfrm>
            <a:off x="838200" y="1204629"/>
            <a:ext cx="10515599" cy="1413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ko-KR" altLang="en-US" sz="11200" dirty="0"/>
              <a:t>명사</a:t>
            </a:r>
            <a:r>
              <a:rPr lang="en-US" altLang="ko-KR" sz="11200" dirty="0"/>
              <a:t> </a:t>
            </a:r>
            <a:r>
              <a:rPr lang="ko-KR" altLang="en-US" sz="11200" dirty="0"/>
              <a:t>중에서 사람이나 동물 뒤에 붙이는 조사로 앞의 명사가 동사의 영향을 받는 대상임을 나타낸다</a:t>
            </a:r>
            <a:r>
              <a:rPr lang="en-US" altLang="ko-KR" sz="11200" dirty="0"/>
              <a:t>.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5800" kern="0" dirty="0"/>
              <a:t>        </a:t>
            </a:r>
          </a:p>
          <a:p>
            <a:pPr marL="114300" indent="0">
              <a:lnSpc>
                <a:spcPct val="160000"/>
              </a:lnSpc>
              <a:buNone/>
            </a:pPr>
            <a:endParaRPr lang="en-US" altLang="ko-KR" sz="1800" kern="0" dirty="0"/>
          </a:p>
        </p:txBody>
      </p:sp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153E0C13-BE80-400A-ADDE-83648E97CB2B}"/>
              </a:ext>
            </a:extLst>
          </p:cNvPr>
          <p:cNvSpPr/>
          <p:nvPr/>
        </p:nvSpPr>
        <p:spPr>
          <a:xfrm>
            <a:off x="838200" y="2906486"/>
            <a:ext cx="10515599" cy="2988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="" xmlns:a16="http://schemas.microsoft.com/office/drawing/2014/main" id="{6093575B-F240-4203-9E3B-5AEDECBEF400}"/>
              </a:ext>
            </a:extLst>
          </p:cNvPr>
          <p:cNvSpPr/>
          <p:nvPr/>
        </p:nvSpPr>
        <p:spPr>
          <a:xfrm>
            <a:off x="1322614" y="3166441"/>
            <a:ext cx="9307286" cy="268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lnSpc>
                <a:spcPct val="160000"/>
              </a:lnSpc>
              <a:buNone/>
            </a:pPr>
            <a:r>
              <a:rPr lang="en-US" altLang="ko-KR" sz="3200" kern="0" dirty="0"/>
              <a:t>       N(</a:t>
            </a:r>
            <a:r>
              <a:rPr lang="ko-KR" altLang="en-US" sz="3200" kern="0" dirty="0"/>
              <a:t>사람</a:t>
            </a:r>
            <a:r>
              <a:rPr lang="en-US" altLang="ko-KR" sz="3200" kern="0" dirty="0"/>
              <a:t>, </a:t>
            </a:r>
            <a:r>
              <a:rPr lang="ko-KR" altLang="en-US" sz="3200" kern="0" dirty="0"/>
              <a:t>동물</a:t>
            </a:r>
            <a:r>
              <a:rPr lang="en-US" altLang="ko-KR" sz="3200" kern="0" dirty="0"/>
              <a:t>) </a:t>
            </a:r>
            <a:r>
              <a:rPr lang="en-US" altLang="ko-KR" sz="2800" kern="0" dirty="0"/>
              <a:t>+ </a:t>
            </a:r>
            <a:r>
              <a:rPr lang="ko-KR" altLang="en-US" sz="2800" kern="0" dirty="0"/>
              <a:t>한테 </a:t>
            </a:r>
            <a:r>
              <a:rPr lang="en-US" altLang="ko-KR" sz="2800" kern="0" dirty="0"/>
              <a:t>(</a:t>
            </a:r>
            <a:r>
              <a:rPr lang="ko-KR" altLang="en-US" sz="2800" kern="0" dirty="0"/>
              <a:t>말할 때 사용</a:t>
            </a:r>
            <a:r>
              <a:rPr lang="en-US" altLang="ko-KR" sz="2800" kern="0" dirty="0"/>
              <a:t>)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2800" kern="0" dirty="0"/>
              <a:t>                                  + </a:t>
            </a:r>
            <a:r>
              <a:rPr lang="ko-KR" altLang="en-US" sz="2800" kern="0" dirty="0"/>
              <a:t>에게 </a:t>
            </a:r>
            <a:r>
              <a:rPr lang="en-US" altLang="ko-KR" sz="2800" kern="0" dirty="0"/>
              <a:t>(</a:t>
            </a:r>
            <a:r>
              <a:rPr lang="ko-KR" altLang="en-US" sz="2800" kern="0" dirty="0"/>
              <a:t>글이나 말</a:t>
            </a:r>
            <a:r>
              <a:rPr lang="en-US" altLang="ko-KR" sz="2800" kern="0" dirty="0"/>
              <a:t>)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2800" kern="0" dirty="0"/>
              <a:t>                                  + </a:t>
            </a:r>
            <a:r>
              <a:rPr lang="ko-KR" altLang="en-US" sz="2800" kern="0" dirty="0"/>
              <a:t>께 </a:t>
            </a:r>
            <a:r>
              <a:rPr lang="en-US" altLang="ko-KR" sz="2800" kern="0" dirty="0"/>
              <a:t>(</a:t>
            </a:r>
            <a:r>
              <a:rPr lang="ko-KR" altLang="en-US" sz="2800" kern="0" dirty="0"/>
              <a:t>높임말 할 때</a:t>
            </a:r>
            <a:r>
              <a:rPr lang="en-US" altLang="ko-KR" sz="2800" kern="0" dirty="0"/>
              <a:t>)  </a:t>
            </a:r>
          </a:p>
          <a:p>
            <a:pPr marL="114300" indent="0">
              <a:buNone/>
            </a:pPr>
            <a:r>
              <a:rPr lang="en-US" altLang="ko-KR" sz="2800" kern="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510273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2FD8F96D-C08F-4132-AB0A-C8F63A97C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00100"/>
            <a:ext cx="8134647" cy="512373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8AE80485-D438-4BE6-8DA2-216CF73C0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8771" y="1812471"/>
            <a:ext cx="5693229" cy="227826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7ABCDA12-9AB3-457A-A92D-EE63D079DD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5847" y="4090740"/>
            <a:ext cx="5816153" cy="2092204"/>
          </a:xfrm>
          <a:prstGeom prst="rect">
            <a:avLst/>
          </a:prstGeom>
        </p:spPr>
      </p:pic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027EF2F2-DAE2-48AB-946D-A2821CC66743}"/>
              </a:ext>
            </a:extLst>
          </p:cNvPr>
          <p:cNvCxnSpPr>
            <a:cxnSpLocks/>
          </p:cNvCxnSpPr>
          <p:nvPr/>
        </p:nvCxnSpPr>
        <p:spPr>
          <a:xfrm>
            <a:off x="6498771" y="1889760"/>
            <a:ext cx="0" cy="2278268"/>
          </a:xfrm>
          <a:prstGeom prst="line">
            <a:avLst/>
          </a:prstGeom>
          <a:ln w="28575">
            <a:solidFill>
              <a:srgbClr val="10E0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>
            <a:extLst>
              <a:ext uri="{FF2B5EF4-FFF2-40B4-BE49-F238E27FC236}">
                <a16:creationId xmlns="" xmlns:a16="http://schemas.microsoft.com/office/drawing/2014/main" id="{D4CEFE4A-DAB6-436C-BE1B-E88C91E63E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9158" y="125042"/>
            <a:ext cx="2643974" cy="67505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19833" y="5066044"/>
            <a:ext cx="1389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엄마한테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DFCD80F-8B83-43AD-BBE1-4C6F902A61C0}"/>
              </a:ext>
            </a:extLst>
          </p:cNvPr>
          <p:cNvSpPr txBox="1"/>
          <p:nvPr/>
        </p:nvSpPr>
        <p:spPr>
          <a:xfrm>
            <a:off x="9552214" y="2967453"/>
            <a:ext cx="151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토마스한테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E1291F5-3934-4F60-8421-0A8110EA2C7A}"/>
              </a:ext>
            </a:extLst>
          </p:cNvPr>
          <p:cNvSpPr txBox="1"/>
          <p:nvPr/>
        </p:nvSpPr>
        <p:spPr>
          <a:xfrm>
            <a:off x="9552214" y="5131360"/>
            <a:ext cx="1387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친구한테</a:t>
            </a:r>
          </a:p>
        </p:txBody>
      </p:sp>
    </p:spTree>
    <p:extLst>
      <p:ext uri="{BB962C8B-B14F-4D97-AF65-F5344CB8AC3E}">
        <p14:creationId xmlns:p14="http://schemas.microsoft.com/office/powerpoint/2010/main" val="241446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5A01B44A-9B3F-41CC-8E53-CE02371F82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856" y="1"/>
            <a:ext cx="8948057" cy="6176486"/>
          </a:xfrm>
          <a:prstGeom prst="rect">
            <a:avLst/>
          </a:prstGeom>
        </p:spPr>
      </p:pic>
      <p:pic>
        <p:nvPicPr>
          <p:cNvPr id="4" name="Track 038">
            <a:hlinkClick r:id="" action="ppaction://media"/>
            <a:extLst>
              <a:ext uri="{FF2B5EF4-FFF2-40B4-BE49-F238E27FC236}">
                <a16:creationId xmlns="" xmlns:a16="http://schemas.microsoft.com/office/drawing/2014/main" id="{CBDD3282-CD77-476F-BFD8-344A8B0D4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37273" y="681513"/>
            <a:ext cx="821871" cy="821871"/>
          </a:xfrm>
          <a:prstGeom prst="rect">
            <a:avLst/>
          </a:prstGeom>
          <a:effectLst>
            <a:glow rad="127000">
              <a:srgbClr val="FFFF00">
                <a:alpha val="95000"/>
              </a:srgbClr>
            </a:glow>
          </a:effectLst>
        </p:spPr>
      </p:pic>
      <p:sp>
        <p:nvSpPr>
          <p:cNvPr id="5" name="타원 5">
            <a:extLst>
              <a:ext uri="{FF2B5EF4-FFF2-40B4-BE49-F238E27FC236}">
                <a16:creationId xmlns="" xmlns:a16="http://schemas.microsoft.com/office/drawing/2014/main" id="{7769E205-52C1-4C85-8DCE-86C3D1B3D0A1}"/>
              </a:ext>
            </a:extLst>
          </p:cNvPr>
          <p:cNvSpPr/>
          <p:nvPr/>
        </p:nvSpPr>
        <p:spPr>
          <a:xfrm>
            <a:off x="5253540" y="2232045"/>
            <a:ext cx="289655" cy="2670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="" xmlns:a16="http://schemas.microsoft.com/office/drawing/2014/main" id="{7769E205-52C1-4C85-8DCE-86C3D1B3D0A1}"/>
              </a:ext>
            </a:extLst>
          </p:cNvPr>
          <p:cNvSpPr/>
          <p:nvPr/>
        </p:nvSpPr>
        <p:spPr>
          <a:xfrm>
            <a:off x="6967806" y="4997013"/>
            <a:ext cx="289655" cy="2670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Multiply 6"/>
          <p:cNvSpPr/>
          <p:nvPr/>
        </p:nvSpPr>
        <p:spPr>
          <a:xfrm>
            <a:off x="6866519" y="4253948"/>
            <a:ext cx="437322" cy="346450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ultiply 8"/>
          <p:cNvSpPr/>
          <p:nvPr/>
        </p:nvSpPr>
        <p:spPr>
          <a:xfrm>
            <a:off x="6882613" y="4582418"/>
            <a:ext cx="437322" cy="346450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2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AEF92C1D-5FF4-49CA-9C33-AAFEF34F3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171" y="0"/>
            <a:ext cx="8774411" cy="618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2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701160D4-9731-4796-8F02-C1AB12E0F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771" y="0"/>
            <a:ext cx="7086599" cy="61829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57FC57B-A5EB-4012-AFF2-E66E79200857}"/>
              </a:ext>
            </a:extLst>
          </p:cNvPr>
          <p:cNvSpPr txBox="1"/>
          <p:nvPr/>
        </p:nvSpPr>
        <p:spPr>
          <a:xfrm>
            <a:off x="3396343" y="3771895"/>
            <a:ext cx="1420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FF0000"/>
                </a:solidFill>
              </a:rPr>
              <a:t>     </a:t>
            </a:r>
            <a:r>
              <a:rPr lang="ko-KR" altLang="en-US" dirty="0">
                <a:solidFill>
                  <a:srgbClr val="FF0000"/>
                </a:solidFill>
              </a:rPr>
              <a:t>수학</a:t>
            </a:r>
          </a:p>
        </p:txBody>
      </p:sp>
      <p:sp>
        <p:nvSpPr>
          <p:cNvPr id="5" name="타원 4">
            <a:extLst>
              <a:ext uri="{FF2B5EF4-FFF2-40B4-BE49-F238E27FC236}">
                <a16:creationId xmlns="" xmlns:a16="http://schemas.microsoft.com/office/drawing/2014/main" id="{30E4641B-F863-4AB7-9C9E-6B3367854041}"/>
              </a:ext>
            </a:extLst>
          </p:cNvPr>
          <p:cNvSpPr/>
          <p:nvPr/>
        </p:nvSpPr>
        <p:spPr>
          <a:xfrm>
            <a:off x="2775857" y="5302222"/>
            <a:ext cx="212272" cy="2066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88237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4EB8C630-44FD-47E5-9E17-3F067237E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387" y="293914"/>
            <a:ext cx="12226387" cy="533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225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D9172972-A73B-4746-A808-432E2DFF4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335486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883B3F43-60EE-40BD-BD26-EA8E1C4FB6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5486" y="3575957"/>
            <a:ext cx="5856514" cy="2606986"/>
          </a:xfrm>
          <a:prstGeom prst="rect">
            <a:avLst/>
          </a:prstGeom>
        </p:spPr>
      </p:pic>
      <p:pic>
        <p:nvPicPr>
          <p:cNvPr id="5" name="온라인 미디어 4" title="&quot;￬ﾙﾀ, ￫ﾰﾩ￭ﾕﾙ￬ﾝﾴ￫ﾋﾤ&quot;...￬ﾋﾤ￬ﾲﾜ ￪ﾰﾀ￫ﾊﾥ￭ﾕﾜ ￪ﾳﾄ￭ﾚﾍ￬ﾝﾴ ￬ﾵﾜ￬ﾚﾰ￬ﾄﾠ / YTN (Yes! Top News)">
            <a:hlinkClick r:id="" action="ppaction://media"/>
            <a:extLst>
              <a:ext uri="{FF2B5EF4-FFF2-40B4-BE49-F238E27FC236}">
                <a16:creationId xmlns="" xmlns:a16="http://schemas.microsoft.com/office/drawing/2014/main" id="{643842EF-642B-41B4-95EE-B3F7F9645FB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335486" y="0"/>
            <a:ext cx="5856514" cy="357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4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51A7B128-E825-4934-B865-CE5D669A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4000" b="1" dirty="0"/>
              <a:t>Warm-up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options</a:t>
            </a:r>
            <a:endParaRPr lang="en-US" sz="2800" b="1" dirty="0"/>
          </a:p>
        </p:txBody>
      </p:sp>
      <p:sp>
        <p:nvSpPr>
          <p:cNvPr id="7" name="Text Placeholder 2">
            <a:extLst>
              <a:ext uri="{FF2B5EF4-FFF2-40B4-BE49-F238E27FC236}">
                <a16:creationId xmlns="" xmlns:a16="http://schemas.microsoft.com/office/drawing/2014/main" id="{90B1CC0B-706B-43D3-8C62-F8EC1BD3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01646"/>
          </a:xfrm>
          <a:solidFill>
            <a:schemeClr val="lt1"/>
          </a:solidFill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ko-KR" altLang="en-US" sz="2400" dirty="0"/>
              <a:t>학생들과 </a:t>
            </a:r>
            <a:r>
              <a:rPr lang="en-US" altLang="ko-KR" sz="2400" dirty="0"/>
              <a:t>5</a:t>
            </a:r>
            <a:r>
              <a:rPr lang="ko-KR" altLang="en-US" sz="2400" dirty="0"/>
              <a:t>분간 지난 한 주 뭐 했는지 이야기해 보기</a:t>
            </a:r>
            <a:endParaRPr lang="en-US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13 </a:t>
            </a:r>
            <a:r>
              <a:rPr lang="ko-KR" altLang="en-US" sz="2400" dirty="0"/>
              <a:t>단원에 나온 어휘 및 쉬운 문장 받아쓰기 </a:t>
            </a:r>
            <a:r>
              <a:rPr lang="en-US" altLang="ko-KR" sz="2400" dirty="0"/>
              <a:t>(</a:t>
            </a:r>
            <a:r>
              <a:rPr lang="ko-KR" altLang="en-US" sz="2400" dirty="0"/>
              <a:t>낱말 </a:t>
            </a:r>
            <a:r>
              <a:rPr lang="en-US" altLang="ko-KR" sz="2400" dirty="0"/>
              <a:t>3~5</a:t>
            </a:r>
            <a:r>
              <a:rPr lang="ko-KR" altLang="en-US" sz="2400" dirty="0"/>
              <a:t>개</a:t>
            </a:r>
            <a:r>
              <a:rPr lang="en-US" altLang="ko-KR" sz="2400" dirty="0"/>
              <a:t> </a:t>
            </a:r>
            <a:r>
              <a:rPr lang="ko-KR" altLang="en-US" sz="2400" dirty="0"/>
              <a:t>또는 짧은 문장 </a:t>
            </a:r>
            <a:r>
              <a:rPr lang="en-US" altLang="ko-KR" sz="2400" dirty="0"/>
              <a:t>1~2</a:t>
            </a:r>
            <a:r>
              <a:rPr lang="ko-KR" altLang="en-US" sz="2400" dirty="0"/>
              <a:t>개</a:t>
            </a:r>
            <a:r>
              <a:rPr lang="en-US" altLang="ko-KR" sz="2400" dirty="0"/>
              <a:t>)</a:t>
            </a:r>
            <a:r>
              <a:rPr lang="en-US" altLang="ko-KR" dirty="0"/>
              <a:t>     </a:t>
            </a:r>
            <a:endParaRPr lang="en-US" altLang="ko-K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ko-KR" sz="2400" dirty="0"/>
              <a:t> Quizlet</a:t>
            </a:r>
            <a:r>
              <a:rPr lang="ko-KR" altLang="en-US" sz="2400" dirty="0"/>
              <a:t>을 통한 지난 </a:t>
            </a:r>
            <a:r>
              <a:rPr lang="en-US" altLang="ko-KR" sz="2400" dirty="0"/>
              <a:t>13 </a:t>
            </a:r>
            <a:r>
              <a:rPr lang="ko-KR" altLang="en-US" sz="2400" dirty="0"/>
              <a:t>단원 어휘를 복습할 수 있습니다</a:t>
            </a:r>
            <a:r>
              <a:rPr lang="en-US" altLang="ko-KR" sz="2400" dirty="0"/>
              <a:t>.</a:t>
            </a:r>
            <a:r>
              <a:rPr lang="en-US" sz="2400" dirty="0">
                <a:hlinkClick r:id="rId3"/>
              </a:rPr>
              <a:t>  </a:t>
            </a:r>
          </a:p>
          <a:p>
            <a:pPr marL="512763" indent="0">
              <a:lnSpc>
                <a:spcPct val="150000"/>
              </a:lnSpc>
              <a:buNone/>
            </a:pPr>
            <a:r>
              <a:rPr lang="en-US" altLang="ko-KR" dirty="0">
                <a:hlinkClick r:id="rId4"/>
              </a:rPr>
              <a:t>https://quizlet.com/_8ccmz6?x=1jqt&amp;i=2tig8t</a:t>
            </a:r>
            <a:endParaRPr lang="en-US" altLang="ko-K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ko-KR" sz="2400" dirty="0"/>
              <a:t> </a:t>
            </a:r>
            <a:r>
              <a:rPr lang="ko-KR" altLang="en-US" sz="2400" dirty="0"/>
              <a:t>오늘의 속담</a:t>
            </a:r>
            <a:r>
              <a:rPr lang="en-US" altLang="ko-KR" sz="2400" dirty="0"/>
              <a:t>: </a:t>
            </a:r>
            <a:r>
              <a:rPr lang="ko-KR" altLang="en-US" sz="2400" dirty="0"/>
              <a:t>매주 속담 하나씩 소개하고 재미있는 뜻풀이 동영상도 같이 봅니다</a:t>
            </a:r>
            <a:r>
              <a:rPr lang="en-US" altLang="ko-KR" sz="24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altLang="ko-KR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671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AEC2042D-CDC4-4DD4-BAE8-97DFA082D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129" y="0"/>
            <a:ext cx="8343899" cy="6182943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611757" y="3044214"/>
            <a:ext cx="2578494" cy="178336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BE82533C-9F92-4816-8AC9-CB2167A9CCFC}"/>
              </a:ext>
            </a:extLst>
          </p:cNvPr>
          <p:cNvCxnSpPr/>
          <p:nvPr/>
        </p:nvCxnSpPr>
        <p:spPr>
          <a:xfrm flipV="1">
            <a:off x="4611757" y="3044214"/>
            <a:ext cx="2578494" cy="8583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="" xmlns:a16="http://schemas.microsoft.com/office/drawing/2014/main" id="{197C9AAC-9FD3-44BF-A89C-D84DA5DEE829}"/>
              </a:ext>
            </a:extLst>
          </p:cNvPr>
          <p:cNvCxnSpPr/>
          <p:nvPr/>
        </p:nvCxnSpPr>
        <p:spPr>
          <a:xfrm>
            <a:off x="4611757" y="4827578"/>
            <a:ext cx="2578494" cy="87109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="" xmlns:a16="http://schemas.microsoft.com/office/drawing/2014/main" id="{9A489F1F-0085-4A67-9AD4-36A658DEAD7E}"/>
              </a:ext>
            </a:extLst>
          </p:cNvPr>
          <p:cNvCxnSpPr/>
          <p:nvPr/>
        </p:nvCxnSpPr>
        <p:spPr>
          <a:xfrm flipV="1">
            <a:off x="4611757" y="3902529"/>
            <a:ext cx="2578494" cy="17961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443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25578447-AB30-4B67-A4F6-EAFCD4CAB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4543"/>
            <a:ext cx="12192000" cy="5758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11553" y="2827482"/>
            <a:ext cx="11302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rgbClr val="FF0000"/>
                </a:solidFill>
              </a:rPr>
              <a:t>어떻게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2321F0-CD60-4F09-9C1B-72619876EC07}"/>
              </a:ext>
            </a:extLst>
          </p:cNvPr>
          <p:cNvSpPr txBox="1"/>
          <p:nvPr/>
        </p:nvSpPr>
        <p:spPr>
          <a:xfrm>
            <a:off x="3608614" y="3559632"/>
            <a:ext cx="1306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너무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E8529DA-C409-4670-AF9B-5585E7BA026D}"/>
              </a:ext>
            </a:extLst>
          </p:cNvPr>
          <p:cNvSpPr txBox="1"/>
          <p:nvPr/>
        </p:nvSpPr>
        <p:spPr>
          <a:xfrm>
            <a:off x="3184073" y="4425044"/>
            <a:ext cx="1306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아직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7462B5D-74C2-475F-8D17-5F4E0EC0D2AF}"/>
              </a:ext>
            </a:extLst>
          </p:cNvPr>
          <p:cNvSpPr txBox="1"/>
          <p:nvPr/>
        </p:nvSpPr>
        <p:spPr>
          <a:xfrm>
            <a:off x="3167745" y="5192488"/>
            <a:ext cx="1306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방금</a:t>
            </a:r>
          </a:p>
        </p:txBody>
      </p:sp>
    </p:spTree>
    <p:extLst>
      <p:ext uri="{BB962C8B-B14F-4D97-AF65-F5344CB8AC3E}">
        <p14:creationId xmlns:p14="http://schemas.microsoft.com/office/powerpoint/2010/main" val="402857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3582DC63-433E-49D9-8F56-5DCE59E58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684691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B678B20B-56FF-42BE-9CD4-73D409108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4691" y="898071"/>
            <a:ext cx="5507309" cy="528487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811354" y="2311558"/>
            <a:ext cx="1402837" cy="232291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946032" y="2986509"/>
            <a:ext cx="42028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내일 시험이 있으니까 같이 공부할까요</a:t>
            </a:r>
            <a:r>
              <a:rPr lang="en-US" altLang="ko-KR" dirty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D290C9AB-6323-4295-A79E-D88F7FC74443}"/>
              </a:ext>
            </a:extLst>
          </p:cNvPr>
          <p:cNvCxnSpPr/>
          <p:nvPr/>
        </p:nvCxnSpPr>
        <p:spPr>
          <a:xfrm>
            <a:off x="2811353" y="3429000"/>
            <a:ext cx="1371600" cy="914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6787765-93BB-4A2A-A84A-52CA0B88740D}"/>
              </a:ext>
            </a:extLst>
          </p:cNvPr>
          <p:cNvSpPr txBox="1"/>
          <p:nvPr/>
        </p:nvSpPr>
        <p:spPr>
          <a:xfrm>
            <a:off x="6946031" y="3890975"/>
            <a:ext cx="4859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밖에 비가 오니까 우산을 준비하세요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="" xmlns:a16="http://schemas.microsoft.com/office/drawing/2014/main" id="{65AB3B5F-CC78-4FDE-8A41-E22C7B7BDEB2}"/>
              </a:ext>
            </a:extLst>
          </p:cNvPr>
          <p:cNvCxnSpPr/>
          <p:nvPr/>
        </p:nvCxnSpPr>
        <p:spPr>
          <a:xfrm>
            <a:off x="2811353" y="4634475"/>
            <a:ext cx="1402838" cy="121115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4603C8C-EB95-4800-AC82-DC9F59A4FA74}"/>
              </a:ext>
            </a:extLst>
          </p:cNvPr>
          <p:cNvSpPr txBox="1"/>
          <p:nvPr/>
        </p:nvSpPr>
        <p:spPr>
          <a:xfrm>
            <a:off x="6946031" y="4815348"/>
            <a:ext cx="4990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책상이 더러우니까 정리를 하세요</a:t>
            </a:r>
          </a:p>
        </p:txBody>
      </p:sp>
      <p:cxnSp>
        <p:nvCxnSpPr>
          <p:cNvPr id="15" name="직선 연결선 14">
            <a:extLst>
              <a:ext uri="{FF2B5EF4-FFF2-40B4-BE49-F238E27FC236}">
                <a16:creationId xmlns="" xmlns:a16="http://schemas.microsoft.com/office/drawing/2014/main" id="{E916D99C-92E2-400F-AA25-2F7E54F6E936}"/>
              </a:ext>
            </a:extLst>
          </p:cNvPr>
          <p:cNvCxnSpPr/>
          <p:nvPr/>
        </p:nvCxnSpPr>
        <p:spPr>
          <a:xfrm flipV="1">
            <a:off x="2811353" y="1028700"/>
            <a:ext cx="1402838" cy="481692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E2EBD03-FD41-43F2-9200-8D4F131C8EB3}"/>
              </a:ext>
            </a:extLst>
          </p:cNvPr>
          <p:cNvSpPr txBox="1"/>
          <p:nvPr/>
        </p:nvSpPr>
        <p:spPr>
          <a:xfrm>
            <a:off x="6946031" y="5682344"/>
            <a:ext cx="5245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오늘은 숙제가 많으니까 내일 놀자</a:t>
            </a:r>
          </a:p>
        </p:txBody>
      </p:sp>
    </p:spTree>
    <p:extLst>
      <p:ext uri="{BB962C8B-B14F-4D97-AF65-F5344CB8AC3E}">
        <p14:creationId xmlns:p14="http://schemas.microsoft.com/office/powerpoint/2010/main" val="364488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3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54A26B97-49A5-46BB-A7A7-7AD8E0F1E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1734"/>
            <a:ext cx="6708351" cy="530120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8E37FFA9-21F3-4704-A759-2866FB5982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8351" y="0"/>
            <a:ext cx="5483649" cy="61829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4253" y="4923219"/>
            <a:ext cx="1340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할머니한테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0BB3BC8-D506-4CD2-A9F7-0194D5A56E75}"/>
              </a:ext>
            </a:extLst>
          </p:cNvPr>
          <p:cNvSpPr txBox="1"/>
          <p:nvPr/>
        </p:nvSpPr>
        <p:spPr>
          <a:xfrm>
            <a:off x="9388929" y="887335"/>
            <a:ext cx="1469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친구한테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DA848B0-F82B-4D12-A88B-34AE4F20E625}"/>
              </a:ext>
            </a:extLst>
          </p:cNvPr>
          <p:cNvSpPr txBox="1"/>
          <p:nvPr/>
        </p:nvSpPr>
        <p:spPr>
          <a:xfrm>
            <a:off x="9519560" y="3118761"/>
            <a:ext cx="1469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형한테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762D0BC-2B25-4706-A273-F10F22C60212}"/>
              </a:ext>
            </a:extLst>
          </p:cNvPr>
          <p:cNvSpPr txBox="1"/>
          <p:nvPr/>
        </p:nvSpPr>
        <p:spPr>
          <a:xfrm>
            <a:off x="9519560" y="5357867"/>
            <a:ext cx="1338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레베카한테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17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DB223051-F2EC-43F5-A6F9-0F8629EA6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368143" cy="618294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F09C656A-8151-48A2-80D3-4A620EE011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8143" y="0"/>
            <a:ext cx="5823857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556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7EE61D6E-4A77-45B2-8E01-1891452BE653}"/>
              </a:ext>
            </a:extLst>
          </p:cNvPr>
          <p:cNvSpPr txBox="1">
            <a:spLocks/>
          </p:cNvSpPr>
          <p:nvPr/>
        </p:nvSpPr>
        <p:spPr>
          <a:xfrm>
            <a:off x="1077685" y="184646"/>
            <a:ext cx="10036629" cy="13255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ko-KR" altLang="en-US" sz="5400" kern="0" dirty="0"/>
              <a:t> </a:t>
            </a:r>
            <a:r>
              <a:rPr lang="ko-KR" altLang="en-US" sz="5400" kern="0" dirty="0">
                <a:latin typeface="+mj-ea"/>
                <a:ea typeface="+mj-ea"/>
              </a:rPr>
              <a:t>숙제 예시</a:t>
            </a:r>
          </a:p>
        </p:txBody>
      </p:sp>
      <p:sp>
        <p:nvSpPr>
          <p:cNvPr id="4" name="Google Shape;100;p3">
            <a:extLst>
              <a:ext uri="{FF2B5EF4-FFF2-40B4-BE49-F238E27FC236}">
                <a16:creationId xmlns="" xmlns:a16="http://schemas.microsoft.com/office/drawing/2014/main" id="{1D52B7C0-0DB2-4031-8DF7-BFBD89503904}"/>
              </a:ext>
            </a:extLst>
          </p:cNvPr>
          <p:cNvSpPr txBox="1">
            <a:spLocks/>
          </p:cNvSpPr>
          <p:nvPr/>
        </p:nvSpPr>
        <p:spPr>
          <a:xfrm>
            <a:off x="802820" y="1510209"/>
            <a:ext cx="11334278" cy="467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1) </a:t>
            </a:r>
            <a:r>
              <a:rPr lang="ko-KR" altLang="en-US" sz="2300" kern="0" dirty="0">
                <a:latin typeface="+mn-ea"/>
                <a:ea typeface="+mn-ea"/>
              </a:rPr>
              <a:t>워크북 단원 </a:t>
            </a:r>
            <a:r>
              <a:rPr lang="en-US" altLang="ko-KR" sz="2300" kern="0" dirty="0">
                <a:latin typeface="+mn-ea"/>
                <a:ea typeface="+mn-ea"/>
              </a:rPr>
              <a:t>14</a:t>
            </a:r>
            <a:r>
              <a:rPr lang="ko-KR" altLang="en-US" sz="2300" kern="0" dirty="0">
                <a:latin typeface="+mn-ea"/>
                <a:ea typeface="+mn-ea"/>
              </a:rPr>
              <a:t>과 하기 </a:t>
            </a:r>
            <a:r>
              <a:rPr lang="en-US" altLang="ko-KR" sz="2300" kern="0" dirty="0">
                <a:latin typeface="+mn-ea"/>
                <a:ea typeface="+mn-ea"/>
              </a:rPr>
              <a:t>P.</a:t>
            </a:r>
            <a:r>
              <a:rPr lang="ko-KR" altLang="en-US" sz="2300" kern="0" dirty="0">
                <a:latin typeface="+mn-ea"/>
                <a:ea typeface="+mn-ea"/>
              </a:rPr>
              <a:t> </a:t>
            </a:r>
            <a:r>
              <a:rPr lang="en-US" altLang="ko-KR" sz="2300" kern="0" dirty="0">
                <a:latin typeface="+mn-ea"/>
                <a:ea typeface="+mn-ea"/>
              </a:rPr>
              <a:t>52-55</a:t>
            </a:r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2) Quizlet 14</a:t>
            </a:r>
            <a:r>
              <a:rPr lang="ko-KR" altLang="en-US" sz="2300" kern="0" dirty="0">
                <a:latin typeface="+mn-ea"/>
                <a:ea typeface="+mn-ea"/>
              </a:rPr>
              <a:t>과 어휘 복습 </a:t>
            </a:r>
            <a:r>
              <a:rPr lang="en-US" altLang="ko-KR" sz="2300" dirty="0">
                <a:hlinkClick r:id="rId3"/>
              </a:rPr>
              <a:t>https://quizlet.com/_8ccoa7?x=1jqt&amp;i=2tig8t</a:t>
            </a:r>
            <a:endParaRPr lang="en-US" altLang="ko-KR" sz="2300" kern="0" dirty="0">
              <a:latin typeface="+mn-ea"/>
              <a:ea typeface="+mn-ea"/>
            </a:endParaRPr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3) </a:t>
            </a:r>
            <a:r>
              <a:rPr lang="ko-KR" altLang="en-US" sz="2300" kern="0" dirty="0">
                <a:latin typeface="+mn-ea"/>
                <a:ea typeface="+mn-ea"/>
              </a:rPr>
              <a:t>동화 원고지 따라 쓰기 </a:t>
            </a:r>
            <a:r>
              <a:rPr lang="en-US" altLang="ko-KR" sz="2300" kern="0" dirty="0">
                <a:latin typeface="+mn-ea"/>
                <a:ea typeface="+mn-ea"/>
              </a:rPr>
              <a:t>(</a:t>
            </a:r>
            <a:r>
              <a:rPr lang="ko-KR" altLang="en-US" sz="2300" kern="0" dirty="0">
                <a:latin typeface="+mn-ea"/>
                <a:ea typeface="+mn-ea"/>
              </a:rPr>
              <a:t>학생들에게 따로 첨부해서 보내 줍니다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20000"/>
              </a:lnSpc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4) </a:t>
            </a:r>
            <a:r>
              <a:rPr lang="ko-KR" altLang="en-US" sz="2300" kern="0" dirty="0">
                <a:latin typeface="+mn-ea"/>
                <a:ea typeface="+mn-ea"/>
              </a:rPr>
              <a:t>받아쓰기 공부하기 </a:t>
            </a:r>
            <a:r>
              <a:rPr lang="en-US" altLang="ko-KR" sz="2300" kern="0" dirty="0">
                <a:latin typeface="+mn-ea"/>
                <a:ea typeface="+mn-ea"/>
              </a:rPr>
              <a:t>(13</a:t>
            </a:r>
            <a:r>
              <a:rPr lang="ko-KR" altLang="en-US" sz="2300" kern="0" dirty="0">
                <a:latin typeface="+mn-ea"/>
                <a:ea typeface="+mn-ea"/>
              </a:rPr>
              <a:t>단원 읽기에 나오는 문장 </a:t>
            </a:r>
            <a:r>
              <a:rPr lang="en-US" altLang="ko-KR" sz="2300" kern="0" dirty="0">
                <a:latin typeface="+mn-ea"/>
                <a:ea typeface="+mn-ea"/>
              </a:rPr>
              <a:t>1~2</a:t>
            </a:r>
            <a:r>
              <a:rPr lang="ko-KR" altLang="en-US" sz="2300" kern="0" dirty="0">
                <a:latin typeface="+mn-ea"/>
                <a:ea typeface="+mn-ea"/>
              </a:rPr>
              <a:t>개 혹은 어휘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5) </a:t>
            </a:r>
            <a:r>
              <a:rPr lang="ko-KR" altLang="en-US" sz="2300" kern="0" dirty="0"/>
              <a:t>오늘의 속담 </a:t>
            </a:r>
            <a:r>
              <a:rPr lang="en-US" altLang="ko-KR" sz="2300" kern="0" dirty="0"/>
              <a:t>“</a:t>
            </a:r>
            <a:r>
              <a:rPr lang="ko-KR" altLang="en-US" sz="2300" kern="0" dirty="0"/>
              <a:t>가는 말이 고와야 오는 말이 곱다</a:t>
            </a:r>
            <a:r>
              <a:rPr lang="en-US" altLang="ko-KR" sz="2300" kern="0" dirty="0"/>
              <a:t>” </a:t>
            </a:r>
            <a:r>
              <a:rPr lang="ko-KR" altLang="en-US" sz="2300" kern="0" dirty="0"/>
              <a:t>외우기</a:t>
            </a:r>
            <a:endParaRPr lang="en-US" altLang="ko-KR" sz="2300" kern="0" dirty="0"/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6) </a:t>
            </a:r>
            <a:r>
              <a:rPr lang="ko-KR" altLang="en-US" sz="2300" kern="0" dirty="0"/>
              <a:t>한국어 교재 </a:t>
            </a:r>
            <a:r>
              <a:rPr lang="en-US" altLang="ko-KR" sz="2300" kern="0" dirty="0"/>
              <a:t>P. 120</a:t>
            </a:r>
            <a:r>
              <a:rPr lang="ko-KR" altLang="en-US" sz="2300" kern="0" dirty="0"/>
              <a:t>의 문제 </a:t>
            </a:r>
            <a:r>
              <a:rPr lang="en-US" altLang="ko-KR" sz="2300" kern="0" dirty="0"/>
              <a:t>2</a:t>
            </a:r>
            <a:r>
              <a:rPr lang="ko-KR" altLang="en-US" sz="2300" kern="0" dirty="0"/>
              <a:t>의 대답을  </a:t>
            </a:r>
            <a:r>
              <a:rPr lang="en-US" altLang="ko-KR" sz="2300" kern="0" dirty="0">
                <a:hlinkClick r:id="rId4"/>
              </a:rPr>
              <a:t>https://www.lingt.com/</a:t>
            </a:r>
            <a:endParaRPr lang="en-US" altLang="ko-KR" sz="2300" kern="0" dirty="0"/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    </a:t>
            </a:r>
            <a:r>
              <a:rPr lang="ko-KR" altLang="en-US" sz="2300" kern="0" dirty="0"/>
              <a:t>들어가서 본인의 목소리로 녹음한 뒤 </a:t>
            </a:r>
            <a:r>
              <a:rPr lang="en-US" altLang="ko-KR" sz="2300" kern="0" dirty="0"/>
              <a:t>submit</a:t>
            </a:r>
            <a:r>
              <a:rPr lang="ko-KR" altLang="en-US" sz="2300" kern="0" dirty="0"/>
              <a:t>을 누르세요</a:t>
            </a:r>
            <a:r>
              <a:rPr lang="en-US" altLang="ko-KR" sz="2300" kern="0" dirty="0"/>
              <a:t>. </a:t>
            </a:r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7) </a:t>
            </a:r>
            <a:r>
              <a:rPr lang="ko-KR" altLang="en-US" sz="2300" kern="0" dirty="0"/>
              <a:t>동화 원고지 따라 쓰기</a:t>
            </a: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300" kern="0" dirty="0"/>
          </a:p>
        </p:txBody>
      </p:sp>
    </p:spTree>
    <p:extLst>
      <p:ext uri="{BB962C8B-B14F-4D97-AF65-F5344CB8AC3E}">
        <p14:creationId xmlns:p14="http://schemas.microsoft.com/office/powerpoint/2010/main" val="22162552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3">
            <a:extLst>
              <a:ext uri="{FF2B5EF4-FFF2-40B4-BE49-F238E27FC236}">
                <a16:creationId xmlns="" xmlns:a16="http://schemas.microsoft.com/office/drawing/2014/main" id="{82ECAEA0-DC3F-4000-A23F-A3091926AB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400" kern="0" dirty="0"/>
              <a:t>한국어 교재 외 수업 자료 </a:t>
            </a:r>
            <a:r>
              <a:rPr lang="en-US" altLang="ko-KR" sz="4400" kern="0" dirty="0"/>
              <a:t>(optional)</a:t>
            </a:r>
            <a:endParaRPr lang="en-US" sz="4400" kern="0" dirty="0"/>
          </a:p>
        </p:txBody>
      </p:sp>
      <p:sp>
        <p:nvSpPr>
          <p:cNvPr id="7" name="Google Shape;100;p3">
            <a:extLst>
              <a:ext uri="{FF2B5EF4-FFF2-40B4-BE49-F238E27FC236}">
                <a16:creationId xmlns="" xmlns:a16="http://schemas.microsoft.com/office/drawing/2014/main" id="{6EAF6C41-99AB-4206-BE01-FDE3A85FBB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6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2800" kern="0" dirty="0"/>
              <a:t>매주 수업 시간 혹은 숙제로 짧은 동화를 읽고 동화를 원고지에   </a:t>
            </a:r>
            <a:endParaRPr lang="en-US" altLang="ko-KR" sz="2800" kern="0" dirty="0"/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  따라 써 보기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역사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전래 동화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800" kern="0">
                <a:latin typeface="Arial" panose="020B0604020202020204" pitchFamily="34" charset="0"/>
                <a:cs typeface="Arial" panose="020B0604020202020204" pitchFamily="34" charset="0"/>
              </a:rPr>
              <a:t>동영상을 </a:t>
            </a:r>
            <a:r>
              <a:rPr lang="ko-KR" altLang="en-US" sz="2800" kern="0" smtClean="0">
                <a:latin typeface="Arial" panose="020B0604020202020204" pitchFamily="34" charset="0"/>
                <a:cs typeface="Arial" panose="020B0604020202020204" pitchFamily="34" charset="0"/>
              </a:rPr>
              <a:t>보여 주고 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질문에 답해 보기  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발음 공부하기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8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69099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83ECBB03-0E47-46F1-B1C8-0B3A9D5F5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743" y="0"/>
            <a:ext cx="8049985" cy="617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68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C09D30AE-1F9A-4D08-9B22-B80780580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355771" cy="61829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370611B7-BEB2-46EB-B822-4B1BF4FE3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1714" y="81644"/>
            <a:ext cx="6640286" cy="610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1502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E4CE8B33-897E-4B42-A552-6AA2F8BDE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5924419" cy="618294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97FE779D-5115-493D-9B0C-7BE570650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6000" cy="442504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F736D76F-6285-43BD-BED7-1F0BAC791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272266"/>
            <a:ext cx="6096000" cy="191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94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사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="" xmlns:a16="http://schemas.microsoft.com/office/drawing/2014/main" id="{8A2BBA08-ED7A-4A32-905D-0A3DA7D86D74}"/>
              </a:ext>
            </a:extLst>
          </p:cNvPr>
          <p:cNvSpPr txBox="1">
            <a:spLocks/>
          </p:cNvSpPr>
          <p:nvPr/>
        </p:nvSpPr>
        <p:spPr>
          <a:xfrm>
            <a:off x="506437" y="168177"/>
            <a:ext cx="10863900" cy="702261"/>
          </a:xfrm>
          <a:prstGeom prst="rect">
            <a:avLst/>
          </a:prstGeom>
          <a:noFill/>
          <a:effectLst>
            <a:glow rad="127000">
              <a:schemeClr val="tx2"/>
            </a:glow>
          </a:effec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000" kern="0" dirty="0">
                <a:latin typeface="+mj-ea"/>
                <a:ea typeface="+mj-ea"/>
              </a:rPr>
              <a:t>오늘의 속담 </a:t>
            </a:r>
            <a:r>
              <a:rPr lang="en-US" altLang="ko-KR" sz="4000" kern="0" dirty="0">
                <a:latin typeface="+mj-ea"/>
                <a:ea typeface="+mj-ea"/>
              </a:rPr>
              <a:t>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가는 말이 고와야 오는 말이 곱다</a:t>
            </a:r>
            <a:r>
              <a:rPr lang="en-US" altLang="ko-KR" sz="4000" kern="0" dirty="0">
                <a:latin typeface="+mj-ea"/>
                <a:ea typeface="+mj-ea"/>
              </a:rPr>
              <a:t>”</a:t>
            </a:r>
            <a:endParaRPr lang="en-US" sz="4000" kern="0" dirty="0">
              <a:latin typeface="+mj-ea"/>
              <a:ea typeface="+mj-ea"/>
            </a:endParaRPr>
          </a:p>
        </p:txBody>
      </p:sp>
      <p:pic>
        <p:nvPicPr>
          <p:cNvPr id="4" name="온라인 미디어 3" title="￬ﾆﾍ￫ﾋﾴ￪ﾳﾼ￪ﾲﾩ￬ﾖﾸ - ￪ﾰﾀ￫ﾊﾔ ￫ﾧﾐ￬ﾝﾴ ￪ﾳﾠ￬ﾙﾀ￬ﾕﾼ ￬ﾘﾤ￫ﾊﾔ ￫ﾧﾐ￬ﾝﾴ ￪ﾳﾱ￫ﾋﾤ [￪ﾹﾨ￫ﾹﾄ￭ﾂﾤ￬ﾦﾈ KEBIKIDS] | ￬ﾚﾰ￫ﾦﾬ￫ﾂﾘ￫ﾝﾼ ￬ﾆﾍ￫ﾋﾴ">
            <a:hlinkClick r:id="" action="ppaction://media"/>
            <a:extLst>
              <a:ext uri="{FF2B5EF4-FFF2-40B4-BE49-F238E27FC236}">
                <a16:creationId xmlns="" xmlns:a16="http://schemas.microsoft.com/office/drawing/2014/main" id="{72282EFD-D082-46B2-AAA7-FA9B29AE28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23889" y="875714"/>
            <a:ext cx="9411286" cy="529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09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B2FD8417-0AA9-4454-81A0-D5083E8E3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043" y="0"/>
            <a:ext cx="8066313" cy="621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9842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="" xmlns:a16="http://schemas.microsoft.com/office/drawing/2014/main" id="{310A6A5A-2835-4E21-B4E5-705742F4CEDF}"/>
              </a:ext>
            </a:extLst>
          </p:cNvPr>
          <p:cNvSpPr txBox="1">
            <a:spLocks/>
          </p:cNvSpPr>
          <p:nvPr/>
        </p:nvSpPr>
        <p:spPr>
          <a:xfrm>
            <a:off x="858693" y="314501"/>
            <a:ext cx="10165867" cy="675056"/>
          </a:xfrm>
          <a:prstGeom prst="rect">
            <a:avLst/>
          </a:prstGeom>
          <a:noFill/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    전래동화</a:t>
            </a:r>
            <a:r>
              <a:rPr lang="en-US" altLang="ko-KR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: 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신기한 요술 항아리</a:t>
            </a:r>
            <a:r>
              <a:rPr lang="en-US" altLang="ko-KR" sz="4000" kern="0" dirty="0">
                <a:effectLst>
                  <a:outerShdw blurRad="50800" dist="50800" dir="5400000" algn="ctr" rotWithShape="0">
                    <a:schemeClr val="bg2"/>
                  </a:outerShdw>
                </a:effectLst>
                <a:latin typeface="+mj-ea"/>
                <a:ea typeface="+mj-ea"/>
              </a:rPr>
              <a:t>” </a:t>
            </a:r>
            <a:endParaRPr lang="en-US" sz="4000" kern="0" dirty="0">
              <a:effectLst>
                <a:outerShdw blurRad="50800" dist="50800" dir="5400000" algn="ctr" rotWithShape="0">
                  <a:schemeClr val="bg2"/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5" name="온라인 미디어 4" title="￬ﾕﾄ￫ﾞﾌ ￬ﾠﾄ￫ﾞﾘ￫ﾏﾙ￭ﾙﾔ ￬ﾚﾔ￬ﾈﾠ￭ﾕﾭ￬ﾕﾄ￫ﾦﾬ -  ￬ﾚﾔ￬ﾈﾠ￭ﾕﾭ￬ﾕﾄ￫ﾦﾬ(￭ﾕﾜ￪ﾸﾀ ￬ﾕﾠ￫ﾋﾈ￫ﾩﾔ￬ﾝﾴ￬ﾅﾘ)">
            <a:hlinkClick r:id="" action="ppaction://media"/>
            <a:extLst>
              <a:ext uri="{FF2B5EF4-FFF2-40B4-BE49-F238E27FC236}">
                <a16:creationId xmlns="" xmlns:a16="http://schemas.microsoft.com/office/drawing/2014/main" id="{74BA116E-5CB3-48B6-BB76-DE29C0A5EFF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63385" y="989557"/>
            <a:ext cx="10025746" cy="519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33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Google Shape;100;p3">
            <a:extLst>
              <a:ext uri="{FF2B5EF4-FFF2-40B4-BE49-F238E27FC236}">
                <a16:creationId xmlns="" xmlns:a16="http://schemas.microsoft.com/office/drawing/2014/main" id="{6BC20C59-767E-4BEC-A62B-8BC075B0B529}"/>
              </a:ext>
            </a:extLst>
          </p:cNvPr>
          <p:cNvSpPr txBox="1">
            <a:spLocks/>
          </p:cNvSpPr>
          <p:nvPr/>
        </p:nvSpPr>
        <p:spPr>
          <a:xfrm>
            <a:off x="838200" y="533400"/>
            <a:ext cx="10515600" cy="56435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28650" indent="-514350" latinLnBrk="1">
              <a:lnSpc>
                <a:spcPct val="150000"/>
              </a:lnSpc>
              <a:buFont typeface="+mj-lt"/>
              <a:buAutoNum type="arabicParenR"/>
            </a:pPr>
            <a:r>
              <a:rPr lang="ko-KR" altLang="en-US" sz="2800" kern="0" dirty="0"/>
              <a:t>항아리에 물건을 넣으면 어떻게 되나요</a:t>
            </a:r>
            <a:r>
              <a:rPr lang="en-US" altLang="ko-KR" sz="2800" kern="0" dirty="0"/>
              <a:t>?</a:t>
            </a:r>
          </a:p>
          <a:p>
            <a:pPr marL="628650" indent="-514350" latinLnBrk="1">
              <a:lnSpc>
                <a:spcPct val="150000"/>
              </a:lnSpc>
              <a:buFont typeface="+mj-lt"/>
              <a:buAutoNum type="arabicParenR"/>
            </a:pPr>
            <a:r>
              <a:rPr lang="ko-KR" altLang="en-US" sz="2800" kern="0" dirty="0"/>
              <a:t>농부는 항아리에 어떤 것들을 넣었나요</a:t>
            </a:r>
            <a:r>
              <a:rPr lang="en-US" altLang="ko-KR" sz="2800" kern="0" dirty="0"/>
              <a:t>?</a:t>
            </a:r>
          </a:p>
          <a:p>
            <a:pPr marL="628650" indent="-514350" latinLnBrk="1">
              <a:lnSpc>
                <a:spcPct val="150000"/>
              </a:lnSpc>
              <a:buFont typeface="+mj-lt"/>
              <a:buAutoNum type="arabicParenR"/>
            </a:pPr>
            <a:r>
              <a:rPr lang="ko-KR" altLang="en-US" sz="2800" kern="0" dirty="0"/>
              <a:t>착한 농부가 요술 항아리를 얻은 후 마을 사람들을 위해서 어떤 일을 했나요</a:t>
            </a:r>
            <a:r>
              <a:rPr lang="en-US" altLang="ko-KR" sz="2800" kern="0" dirty="0"/>
              <a:t>?</a:t>
            </a:r>
          </a:p>
          <a:p>
            <a:pPr marL="628650" indent="-514350" latinLnBrk="1">
              <a:lnSpc>
                <a:spcPct val="150000"/>
              </a:lnSpc>
              <a:buFont typeface="+mj-lt"/>
              <a:buAutoNum type="arabicParenR"/>
            </a:pPr>
            <a:r>
              <a:rPr lang="ko-KR" altLang="en-US" sz="2800" kern="0" dirty="0"/>
              <a:t>사람들은 착한 농부에게 생긴 요술 항아리를 보고 어떤 말을 하였나요</a:t>
            </a:r>
            <a:r>
              <a:rPr lang="en-US" altLang="ko-KR" sz="2800" kern="0" dirty="0"/>
              <a:t>?</a:t>
            </a:r>
          </a:p>
          <a:p>
            <a:pPr marL="628650" indent="-514350" latinLnBrk="1">
              <a:lnSpc>
                <a:spcPct val="150000"/>
              </a:lnSpc>
              <a:buFont typeface="+mj-lt"/>
              <a:buAutoNum type="arabicParenR"/>
            </a:pPr>
            <a:r>
              <a:rPr lang="ko-KR" altLang="en-US" sz="2800" kern="0" dirty="0"/>
              <a:t>욕심쟁이 할아버지는 왜 요술 항아리가 자기 것이라고 우겼나요</a:t>
            </a:r>
            <a:r>
              <a:rPr lang="en-US" altLang="ko-KR" sz="2800" kern="0" dirty="0"/>
              <a:t>?</a:t>
            </a:r>
          </a:p>
          <a:p>
            <a:pPr marL="628650" indent="-514350" latinLnBrk="1">
              <a:lnSpc>
                <a:spcPct val="150000"/>
              </a:lnSpc>
              <a:buFont typeface="+mj-lt"/>
              <a:buAutoNum type="arabicParenR"/>
            </a:pPr>
            <a:r>
              <a:rPr lang="ko-KR" altLang="en-US" sz="2800" kern="0" dirty="0"/>
              <a:t>원님의 아버지가 항아리에 빠진 이유는 무엇인가요</a:t>
            </a:r>
            <a:r>
              <a:rPr lang="en-US" altLang="ko-KR" sz="2800" kern="0" dirty="0"/>
              <a:t>?</a:t>
            </a:r>
          </a:p>
          <a:p>
            <a:pPr marL="628650" indent="-514350" latinLnBrk="1">
              <a:lnSpc>
                <a:spcPct val="150000"/>
              </a:lnSpc>
              <a:buFont typeface="+mj-lt"/>
              <a:buAutoNum type="arabicParenR"/>
            </a:pPr>
            <a:r>
              <a:rPr lang="ko-KR" altLang="en-US" sz="2800" kern="0" dirty="0"/>
              <a:t>요술 항아리는 왜 깨졌나요</a:t>
            </a:r>
            <a:r>
              <a:rPr lang="en-US" altLang="ko-KR" sz="2800" kern="0" dirty="0"/>
              <a:t>?</a:t>
            </a:r>
          </a:p>
          <a:p>
            <a:pPr marL="628650" indent="-514350" latinLnBrk="1">
              <a:lnSpc>
                <a:spcPct val="150000"/>
              </a:lnSpc>
              <a:buFont typeface="+mj-lt"/>
              <a:buAutoNum type="arabicParenR"/>
            </a:pPr>
            <a:endParaRPr lang="en-US" altLang="ko-KR" sz="2800" kern="0" dirty="0"/>
          </a:p>
          <a:p>
            <a:pPr marL="628650" indent="-514350" latinLnBrk="1">
              <a:lnSpc>
                <a:spcPct val="150000"/>
              </a:lnSpc>
              <a:buFont typeface="+mj-lt"/>
              <a:buAutoNum type="arabicParenR"/>
            </a:pPr>
            <a:endParaRPr lang="en-US" altLang="ko-KR" sz="2800" kern="0" dirty="0"/>
          </a:p>
          <a:p>
            <a:pPr marL="114300" latinLnBrk="1">
              <a:lnSpc>
                <a:spcPct val="150000"/>
              </a:lnSpc>
            </a:pPr>
            <a:endParaRPr lang="ko-KR" altLang="en-US" sz="1600" kern="0" dirty="0"/>
          </a:p>
        </p:txBody>
      </p:sp>
    </p:spTree>
    <p:extLst>
      <p:ext uri="{BB962C8B-B14F-4D97-AF65-F5344CB8AC3E}">
        <p14:creationId xmlns:p14="http://schemas.microsoft.com/office/powerpoint/2010/main" val="4280026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F1EF507-1492-443D-A4BE-309BB05FFFB1}"/>
              </a:ext>
            </a:extLst>
          </p:cNvPr>
          <p:cNvSpPr txBox="1"/>
          <p:nvPr/>
        </p:nvSpPr>
        <p:spPr>
          <a:xfrm>
            <a:off x="572712" y="514350"/>
            <a:ext cx="10837333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“</a:t>
            </a:r>
            <a:r>
              <a:rPr lang="ko-KR" altLang="en-US" sz="4000" dirty="0"/>
              <a:t>신기한 요술 항아리</a:t>
            </a:r>
            <a:r>
              <a:rPr lang="en-US" altLang="ko-KR" sz="4000" dirty="0"/>
              <a:t>”</a:t>
            </a:r>
            <a:r>
              <a:rPr lang="ko-KR" altLang="en-US" sz="4000" dirty="0"/>
              <a:t> 생각해 보기</a:t>
            </a:r>
            <a:endParaRPr lang="en-US" sz="4000" dirty="0"/>
          </a:p>
        </p:txBody>
      </p:sp>
      <p:sp>
        <p:nvSpPr>
          <p:cNvPr id="4" name="Google Shape;100;p3">
            <a:extLst>
              <a:ext uri="{FF2B5EF4-FFF2-40B4-BE49-F238E27FC236}">
                <a16:creationId xmlns="" xmlns:a16="http://schemas.microsoft.com/office/drawing/2014/main" id="{5023CAEF-8CE1-4F55-9A2D-5DE8903CA7EA}"/>
              </a:ext>
            </a:extLst>
          </p:cNvPr>
          <p:cNvSpPr txBox="1">
            <a:spLocks/>
          </p:cNvSpPr>
          <p:nvPr/>
        </p:nvSpPr>
        <p:spPr>
          <a:xfrm>
            <a:off x="685799" y="1633028"/>
            <a:ext cx="10866309" cy="4495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35000" indent="-4572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  <a:buFont typeface="Wingdings" panose="05000000000000000000" pitchFamily="2" charset="2"/>
              <a:buChar char="v"/>
            </a:pPr>
            <a:r>
              <a:rPr lang="ko-KR" altLang="en-US" sz="2800" kern="0" dirty="0"/>
              <a:t>무엇이든지 많이 가지면 좋을까요</a:t>
            </a:r>
            <a:r>
              <a:rPr lang="en-US" altLang="ko-KR" sz="2800" kern="0" dirty="0"/>
              <a:t>? </a:t>
            </a:r>
            <a:r>
              <a:rPr lang="ko-KR" altLang="en-US" sz="2800" kern="0" dirty="0"/>
              <a:t>어떤 일이 일어날 수 있을까요</a:t>
            </a:r>
            <a:r>
              <a:rPr lang="en-US" altLang="ko-KR" sz="2800" kern="0" dirty="0"/>
              <a:t>?</a:t>
            </a:r>
          </a:p>
          <a:p>
            <a:pPr marL="635000" indent="-4572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  <a:buFont typeface="Wingdings" panose="05000000000000000000" pitchFamily="2" charset="2"/>
              <a:buChar char="v"/>
            </a:pPr>
            <a:r>
              <a:rPr lang="ko-KR" altLang="en-US" sz="2800" kern="0" dirty="0"/>
              <a:t>여러분들도 그동안 충분히 가졌는데도 더 가지려고 욕심부렸던 일이 없는지 생각해 보기</a:t>
            </a:r>
            <a:endParaRPr lang="en-US" altLang="ko-KR" sz="2800" kern="0" dirty="0"/>
          </a:p>
          <a:p>
            <a:pPr marL="635000" indent="-4572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  <a:buFont typeface="Wingdings" panose="05000000000000000000" pitchFamily="2" charset="2"/>
              <a:buChar char="v"/>
            </a:pPr>
            <a:endParaRPr lang="ko-KR" altLang="en-US" sz="2800" kern="0" dirty="0"/>
          </a:p>
        </p:txBody>
      </p:sp>
    </p:spTree>
    <p:extLst>
      <p:ext uri="{BB962C8B-B14F-4D97-AF65-F5344CB8AC3E}">
        <p14:creationId xmlns:p14="http://schemas.microsoft.com/office/powerpoint/2010/main" val="29517710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E80A4CE6-C41F-4BB8-8053-F73A49721F1C}"/>
              </a:ext>
            </a:extLst>
          </p:cNvPr>
          <p:cNvSpPr txBox="1">
            <a:spLocks/>
          </p:cNvSpPr>
          <p:nvPr/>
        </p:nvSpPr>
        <p:spPr>
          <a:xfrm>
            <a:off x="736599" y="250825"/>
            <a:ext cx="6324600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ko-KR" altLang="en-US" sz="3200" kern="0" dirty="0">
                <a:latin typeface="+mj-ea"/>
                <a:ea typeface="+mj-ea"/>
              </a:rPr>
              <a:t/>
            </a:r>
            <a:br>
              <a:rPr lang="ko-KR" altLang="en-US" sz="3200" kern="0" dirty="0">
                <a:latin typeface="+mj-ea"/>
                <a:ea typeface="+mj-ea"/>
              </a:rPr>
            </a:br>
            <a:r>
              <a:rPr lang="ko-KR" altLang="en-US" sz="3200" kern="0" dirty="0">
                <a:latin typeface="+mj-ea"/>
                <a:ea typeface="+mj-ea"/>
              </a:rPr>
              <a:t> </a:t>
            </a:r>
            <a:r>
              <a:rPr lang="ko-KR" altLang="en-US" sz="3200" b="1" kern="0" dirty="0">
                <a:latin typeface="+mj-ea"/>
                <a:ea typeface="+mj-ea"/>
              </a:rPr>
              <a:t>발음</a:t>
            </a:r>
            <a:r>
              <a:rPr lang="ko-KR" altLang="en-US" sz="3200" kern="0" dirty="0">
                <a:latin typeface="+mj-ea"/>
                <a:ea typeface="+mj-ea"/>
              </a:rPr>
              <a:t> 공부하기     </a:t>
            </a:r>
            <a:r>
              <a:rPr lang="ko-KR" altLang="en-US" sz="3200" kern="0" dirty="0"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ko-KR" altLang="en-US" sz="3200" b="1" kern="0" dirty="0">
                <a:latin typeface="+mj-ea"/>
                <a:ea typeface="+mj-ea"/>
              </a:rPr>
              <a:t>겹받침 ‘ㄶ’</a:t>
            </a:r>
            <a:br>
              <a:rPr lang="ko-KR" altLang="en-US" sz="3200" b="1" kern="0" dirty="0">
                <a:latin typeface="+mj-ea"/>
                <a:ea typeface="+mj-ea"/>
              </a:rPr>
            </a:br>
            <a:endParaRPr lang="ko-KR" altLang="en-US" sz="3200" kern="0" dirty="0">
              <a:latin typeface="+mj-ea"/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C1F6339-FFDD-4C6B-B8C3-694FC38DD860}"/>
              </a:ext>
            </a:extLst>
          </p:cNvPr>
          <p:cNvSpPr txBox="1"/>
          <p:nvPr/>
        </p:nvSpPr>
        <p:spPr>
          <a:xfrm>
            <a:off x="408215" y="990600"/>
            <a:ext cx="11241918" cy="452431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ko-KR" altLang="en-US" sz="2400" dirty="0"/>
              <a:t>겹받침 </a:t>
            </a:r>
            <a:r>
              <a:rPr lang="en-US" altLang="ko-KR" sz="2400" dirty="0"/>
              <a:t>‘</a:t>
            </a:r>
            <a:r>
              <a:rPr lang="ko-KR" altLang="en-US" sz="2400" dirty="0"/>
              <a:t>ㄶ</a:t>
            </a:r>
            <a:r>
              <a:rPr lang="en-US" altLang="ko-KR" sz="2400" dirty="0"/>
              <a:t>’ </a:t>
            </a:r>
            <a:r>
              <a:rPr lang="ko-KR" altLang="en-US" sz="2400" dirty="0"/>
              <a:t>뒤에</a:t>
            </a:r>
            <a:r>
              <a:rPr lang="en-US" altLang="ko-KR" sz="2400" dirty="0"/>
              <a:t> </a:t>
            </a:r>
            <a:r>
              <a:rPr lang="ko-KR" altLang="en-US" sz="2400" dirty="0"/>
              <a:t>모음이 오는 경우</a:t>
            </a:r>
            <a:r>
              <a:rPr lang="en-US" altLang="ko-KR" sz="2400" dirty="0"/>
              <a:t>: ‘</a:t>
            </a:r>
            <a:r>
              <a:rPr lang="ko-KR" altLang="en-US" sz="2400" dirty="0"/>
              <a:t>ㄴ</a:t>
            </a:r>
            <a:r>
              <a:rPr lang="en-US" altLang="ko-KR" sz="2400" dirty="0"/>
              <a:t>’</a:t>
            </a:r>
            <a:r>
              <a:rPr lang="ko-KR" altLang="en-US" sz="2400" dirty="0"/>
              <a:t>만 발음하고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ㅎ</a:t>
            </a:r>
            <a:r>
              <a:rPr lang="en-US" altLang="ko-KR" sz="2400" dirty="0"/>
              <a:t>’</a:t>
            </a:r>
            <a:r>
              <a:rPr lang="ko-KR" altLang="en-US" sz="2400" dirty="0"/>
              <a:t>은 발음하지 않는다</a:t>
            </a:r>
            <a:r>
              <a:rPr lang="en-US" altLang="ko-KR" sz="2400" dirty="0"/>
              <a:t>. </a:t>
            </a:r>
          </a:p>
          <a:p>
            <a:pPr>
              <a:lnSpc>
                <a:spcPct val="20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많아</a:t>
            </a:r>
            <a:r>
              <a:rPr lang="ko-KR" altLang="en-US" sz="2400" dirty="0"/>
              <a:t>요 </a:t>
            </a:r>
            <a:r>
              <a:rPr lang="en-US" altLang="ko-KR" sz="2400" dirty="0"/>
              <a:t>[</a:t>
            </a:r>
            <a:r>
              <a:rPr lang="ko-KR" altLang="en-US" sz="2400" dirty="0">
                <a:solidFill>
                  <a:srgbClr val="FF0000"/>
                </a:solidFill>
              </a:rPr>
              <a:t>마나</a:t>
            </a:r>
            <a:r>
              <a:rPr lang="ko-KR" altLang="en-US" sz="2400" dirty="0"/>
              <a:t>요</a:t>
            </a:r>
            <a:r>
              <a:rPr lang="en-US" altLang="ko-KR" sz="2400" dirty="0"/>
              <a:t>]</a:t>
            </a:r>
            <a:r>
              <a:rPr lang="en-US" altLang="ko-KR" sz="2400" dirty="0">
                <a:solidFill>
                  <a:srgbClr val="FF0000"/>
                </a:solidFill>
              </a:rPr>
              <a:t>          </a:t>
            </a:r>
            <a:r>
              <a:rPr lang="ko-KR" altLang="en-US" sz="2400" dirty="0">
                <a:solidFill>
                  <a:srgbClr val="FF0000"/>
                </a:solidFill>
              </a:rPr>
              <a:t>많은 </a:t>
            </a:r>
            <a:r>
              <a:rPr lang="en-US" altLang="ko-KR" sz="2400" dirty="0"/>
              <a:t>[</a:t>
            </a:r>
            <a:r>
              <a:rPr lang="ko-KR" altLang="en-US" sz="2400" dirty="0">
                <a:solidFill>
                  <a:srgbClr val="FF0000"/>
                </a:solidFill>
              </a:rPr>
              <a:t>마는</a:t>
            </a:r>
            <a:r>
              <a:rPr lang="en-US" altLang="ko-KR" sz="2400" dirty="0"/>
              <a:t>] </a:t>
            </a:r>
            <a:r>
              <a:rPr lang="en-US" altLang="ko-KR" sz="2400" dirty="0">
                <a:solidFill>
                  <a:srgbClr val="FF0000"/>
                </a:solidFill>
              </a:rPr>
              <a:t>         </a:t>
            </a:r>
            <a:r>
              <a:rPr lang="ko-KR" altLang="en-US" sz="2400" dirty="0">
                <a:solidFill>
                  <a:srgbClr val="FF0000"/>
                </a:solidFill>
              </a:rPr>
              <a:t>많이 </a:t>
            </a:r>
            <a:r>
              <a:rPr lang="en-US" altLang="ko-KR" sz="2400" dirty="0"/>
              <a:t>[</a:t>
            </a:r>
            <a:r>
              <a:rPr lang="ko-KR" altLang="en-US" sz="2400" dirty="0">
                <a:solidFill>
                  <a:srgbClr val="FF0000"/>
                </a:solidFill>
              </a:rPr>
              <a:t>마니</a:t>
            </a:r>
            <a:r>
              <a:rPr lang="en-US" altLang="ko-KR" sz="2400" dirty="0"/>
              <a:t>]  </a:t>
            </a:r>
            <a:r>
              <a:rPr lang="en-US" altLang="ko-KR" sz="2400" dirty="0">
                <a:solidFill>
                  <a:srgbClr val="FF0000"/>
                </a:solidFill>
              </a:rPr>
              <a:t>       </a:t>
            </a:r>
            <a:r>
              <a:rPr lang="ko-KR" altLang="en-US" sz="2400" dirty="0">
                <a:solidFill>
                  <a:srgbClr val="FF0000"/>
                </a:solidFill>
              </a:rPr>
              <a:t>괞찬</a:t>
            </a:r>
            <a:r>
              <a:rPr lang="ko-KR" altLang="en-US" sz="2400" dirty="0"/>
              <a:t>아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괜차나</a:t>
            </a:r>
            <a:r>
              <a:rPr lang="en-US" altLang="ko-KR" sz="2400" dirty="0"/>
              <a:t>]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/>
              <a:t>뒤에 자음이 오는 경우</a:t>
            </a:r>
            <a:r>
              <a:rPr lang="en-US" altLang="ko-KR" sz="2400" dirty="0"/>
              <a:t>: ‘</a:t>
            </a:r>
            <a:r>
              <a:rPr lang="ko-KR" altLang="en-US" sz="2400" dirty="0"/>
              <a:t>ㄴ</a:t>
            </a:r>
            <a:r>
              <a:rPr lang="en-US" altLang="ko-KR" sz="2400" dirty="0"/>
              <a:t>’</a:t>
            </a:r>
            <a:r>
              <a:rPr lang="ko-KR" altLang="en-US" sz="2400" dirty="0"/>
              <a:t>만 발음하고 뒤의 자음은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ㅎ</a:t>
            </a:r>
            <a:r>
              <a:rPr lang="en-US" altLang="ko-KR" sz="2400" dirty="0"/>
              <a:t>’</a:t>
            </a:r>
            <a:r>
              <a:rPr lang="ko-KR" altLang="en-US" sz="2400" dirty="0"/>
              <a:t>이 첨가된 거센소리</a:t>
            </a:r>
            <a:r>
              <a:rPr lang="en-US" altLang="ko-KR" sz="2400" dirty="0"/>
              <a:t>   </a:t>
            </a:r>
          </a:p>
          <a:p>
            <a:pPr>
              <a:lnSpc>
                <a:spcPct val="20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많고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만코</a:t>
            </a:r>
            <a:r>
              <a:rPr lang="en-US" altLang="ko-KR" sz="2400" dirty="0"/>
              <a:t>] </a:t>
            </a:r>
            <a:r>
              <a:rPr lang="en-US" altLang="ko-KR" sz="2400" dirty="0">
                <a:solidFill>
                  <a:srgbClr val="FF0000"/>
                </a:solidFill>
              </a:rPr>
              <a:t>           </a:t>
            </a:r>
            <a:r>
              <a:rPr lang="ko-KR" altLang="en-US" sz="2400" dirty="0">
                <a:solidFill>
                  <a:srgbClr val="FF0000"/>
                </a:solidFill>
              </a:rPr>
              <a:t>많지</a:t>
            </a:r>
            <a:r>
              <a:rPr lang="ko-KR" altLang="en-US" sz="2400" dirty="0"/>
              <a:t>만 </a:t>
            </a:r>
            <a:r>
              <a:rPr lang="en-US" altLang="ko-KR" sz="2400" dirty="0"/>
              <a:t>[</a:t>
            </a:r>
            <a:r>
              <a:rPr lang="ko-KR" altLang="en-US" sz="2400" dirty="0">
                <a:solidFill>
                  <a:srgbClr val="FF0000"/>
                </a:solidFill>
              </a:rPr>
              <a:t>만치</a:t>
            </a:r>
            <a:r>
              <a:rPr lang="ko-KR" altLang="en-US" sz="2400" dirty="0"/>
              <a:t>만</a:t>
            </a:r>
            <a:r>
              <a:rPr lang="en-US" altLang="ko-KR" sz="2400" dirty="0"/>
              <a:t>]        </a:t>
            </a:r>
            <a:r>
              <a:rPr lang="ko-KR" altLang="en-US" sz="2400" dirty="0">
                <a:solidFill>
                  <a:srgbClr val="FF0000"/>
                </a:solidFill>
              </a:rPr>
              <a:t>많다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만타</a:t>
            </a:r>
            <a:r>
              <a:rPr lang="en-US" altLang="ko-KR" sz="2400" dirty="0"/>
              <a:t>]</a:t>
            </a:r>
            <a:r>
              <a:rPr lang="en-US" altLang="ko-KR" sz="2400" dirty="0">
                <a:solidFill>
                  <a:srgbClr val="FF0000"/>
                </a:solidFill>
              </a:rPr>
              <a:t>         </a:t>
            </a:r>
            <a:r>
              <a:rPr lang="ko-KR" altLang="en-US" sz="2400" dirty="0"/>
              <a:t>괜</a:t>
            </a:r>
            <a:r>
              <a:rPr lang="ko-KR" altLang="en-US" sz="2400" dirty="0">
                <a:solidFill>
                  <a:srgbClr val="FF0000"/>
                </a:solidFill>
              </a:rPr>
              <a:t>찮다 </a:t>
            </a:r>
            <a:r>
              <a:rPr lang="en-US" altLang="ko-KR" sz="2400" dirty="0"/>
              <a:t>[</a:t>
            </a:r>
            <a:r>
              <a:rPr lang="ko-KR" altLang="en-US" sz="2400" dirty="0" err="1"/>
              <a:t>괜</a:t>
            </a:r>
            <a:r>
              <a:rPr lang="ko-KR" altLang="en-US" sz="2400" dirty="0" err="1">
                <a:solidFill>
                  <a:srgbClr val="FF0000"/>
                </a:solidFill>
              </a:rPr>
              <a:t>찬타</a:t>
            </a:r>
            <a:r>
              <a:rPr lang="en-US" altLang="ko-KR" sz="2400" dirty="0"/>
              <a:t>]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2400" dirty="0"/>
              <a:t>‘</a:t>
            </a:r>
            <a:r>
              <a:rPr lang="ko-KR" altLang="en-US" sz="2400" dirty="0" err="1"/>
              <a:t>ㄶ</a:t>
            </a:r>
            <a:r>
              <a:rPr lang="en-US" altLang="ko-KR" sz="2400" dirty="0"/>
              <a:t>’ </a:t>
            </a:r>
            <a:r>
              <a:rPr lang="ko-KR" altLang="en-US" sz="2400" dirty="0"/>
              <a:t>뒤에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ㅅ</a:t>
            </a:r>
            <a:r>
              <a:rPr lang="en-US" altLang="ko-KR" sz="2400" dirty="0"/>
              <a:t>’</a:t>
            </a:r>
            <a:r>
              <a:rPr lang="ko-KR" altLang="en-US" sz="2400" dirty="0"/>
              <a:t>이 올 경우</a:t>
            </a:r>
            <a:r>
              <a:rPr lang="en-US" altLang="ko-KR" sz="2400" dirty="0"/>
              <a:t>: ‘</a:t>
            </a:r>
            <a:r>
              <a:rPr lang="ko-KR" altLang="en-US" sz="2400" dirty="0"/>
              <a:t>ㄴ</a:t>
            </a:r>
            <a:r>
              <a:rPr lang="en-US" altLang="ko-KR" sz="2400" dirty="0"/>
              <a:t>’ </a:t>
            </a:r>
            <a:r>
              <a:rPr lang="ko-KR" altLang="en-US" sz="2400" dirty="0"/>
              <a:t>만 소리 나며 뒤의 자음은 된소리가 된다</a:t>
            </a:r>
            <a:r>
              <a:rPr lang="en-US" altLang="ko-KR" sz="2400" dirty="0"/>
              <a:t>. [</a:t>
            </a:r>
            <a:r>
              <a:rPr lang="ko-KR" altLang="en-US" sz="2400" dirty="0"/>
              <a:t>ㄴ</a:t>
            </a:r>
            <a:r>
              <a:rPr lang="en-US" altLang="ko-KR" sz="2400" dirty="0"/>
              <a:t>+</a:t>
            </a:r>
            <a:r>
              <a:rPr lang="ko-KR" altLang="en-US" sz="2400" dirty="0"/>
              <a:t>ㅆ</a:t>
            </a:r>
            <a:r>
              <a:rPr lang="en-US" altLang="ko-KR" sz="2400" dirty="0"/>
              <a:t>]</a:t>
            </a:r>
          </a:p>
          <a:p>
            <a:pPr>
              <a:lnSpc>
                <a:spcPct val="20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많습</a:t>
            </a:r>
            <a:r>
              <a:rPr lang="ko-KR" altLang="en-US" sz="2400" dirty="0"/>
              <a:t>니다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만씀</a:t>
            </a:r>
            <a:r>
              <a:rPr lang="ko-KR" altLang="en-US" sz="2400" dirty="0" err="1"/>
              <a:t>니다</a:t>
            </a:r>
            <a:r>
              <a:rPr lang="en-US" altLang="ko-KR" sz="2400" dirty="0"/>
              <a:t>]      </a:t>
            </a:r>
            <a:r>
              <a:rPr lang="ko-KR" altLang="en-US" sz="2400" dirty="0">
                <a:solidFill>
                  <a:srgbClr val="FF0000"/>
                </a:solidFill>
              </a:rPr>
              <a:t>않습</a:t>
            </a:r>
            <a:r>
              <a:rPr lang="ko-KR" altLang="en-US" sz="2400" dirty="0"/>
              <a:t>니다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안씀</a:t>
            </a:r>
            <a:r>
              <a:rPr lang="ko-KR" altLang="en-US" sz="2400" dirty="0" err="1"/>
              <a:t>니다</a:t>
            </a:r>
            <a:r>
              <a:rPr lang="en-US" altLang="ko-KR" sz="2400" dirty="0"/>
              <a:t>]  </a:t>
            </a:r>
            <a:r>
              <a:rPr lang="ko-KR" altLang="en-US" sz="2400" dirty="0"/>
              <a:t>     괜</a:t>
            </a:r>
            <a:r>
              <a:rPr lang="ko-KR" altLang="en-US" sz="2400" dirty="0">
                <a:solidFill>
                  <a:srgbClr val="FF0000"/>
                </a:solidFill>
              </a:rPr>
              <a:t>찮습</a:t>
            </a:r>
            <a:r>
              <a:rPr lang="ko-KR" altLang="en-US" sz="2400" dirty="0"/>
              <a:t>니다 </a:t>
            </a:r>
            <a:r>
              <a:rPr lang="en-US" altLang="ko-KR" sz="2400" dirty="0"/>
              <a:t>[</a:t>
            </a:r>
            <a:r>
              <a:rPr lang="ko-KR" altLang="en-US" sz="2400" dirty="0"/>
              <a:t>괜</a:t>
            </a:r>
            <a:r>
              <a:rPr lang="ko-KR" altLang="en-US" sz="2400" dirty="0">
                <a:solidFill>
                  <a:srgbClr val="FF0000"/>
                </a:solidFill>
              </a:rPr>
              <a:t>찬씀</a:t>
            </a:r>
            <a:r>
              <a:rPr lang="ko-KR" altLang="en-US" sz="2400" dirty="0"/>
              <a:t>니다</a:t>
            </a:r>
            <a:r>
              <a:rPr lang="en-US" altLang="ko-KR" sz="24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2497807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861"/>
            <a:ext cx="10515600" cy="70167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05536"/>
            <a:ext cx="10515600" cy="5371427"/>
          </a:xfrm>
          <a:solidFill>
            <a:schemeClr val="lt1"/>
          </a:solidFill>
        </p:spPr>
        <p:txBody>
          <a:bodyPr>
            <a:normAutofit lnSpcReduction="10000"/>
          </a:bodyPr>
          <a:lstStyle/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/>
              <a:t> </a:t>
            </a:r>
            <a:r>
              <a:rPr lang="ko-KR" altLang="en-US" sz="1600" dirty="0"/>
              <a:t>재외동포를 위한 한국어 </a:t>
            </a:r>
            <a:r>
              <a:rPr lang="en-US" altLang="ko-KR" sz="1600" dirty="0"/>
              <a:t>2-1 (</a:t>
            </a:r>
            <a:r>
              <a:rPr lang="ko-KR" altLang="en-US" sz="1600" dirty="0"/>
              <a:t>영어권</a:t>
            </a:r>
            <a:r>
              <a:rPr lang="en-US" altLang="ko-KR" sz="1600" dirty="0"/>
              <a:t>). </a:t>
            </a:r>
            <a:r>
              <a:rPr lang="ko-KR" altLang="en-US" sz="1600" dirty="0"/>
              <a:t>교육부 국립국제교육원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재외동포를 위한 한국어 </a:t>
            </a:r>
            <a:r>
              <a:rPr lang="en-US" altLang="ko-KR" sz="1600" dirty="0"/>
              <a:t>2-1 (</a:t>
            </a:r>
            <a:r>
              <a:rPr lang="ko-KR" altLang="en-US" sz="1600" dirty="0"/>
              <a:t>범용</a:t>
            </a:r>
            <a:r>
              <a:rPr lang="en-US" altLang="ko-KR" sz="1600" dirty="0"/>
              <a:t>). </a:t>
            </a:r>
            <a:r>
              <a:rPr lang="ko-KR" altLang="en-US" sz="1600" dirty="0"/>
              <a:t>교육부 국립국제교육원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한글학교 </a:t>
            </a:r>
            <a:r>
              <a:rPr lang="ko-KR" altLang="en-US" sz="1600" dirty="0" err="1"/>
              <a:t>학생용</a:t>
            </a:r>
            <a:r>
              <a:rPr lang="ko-KR" altLang="en-US" sz="1600" dirty="0"/>
              <a:t> 동화로 배우는 한국어</a:t>
            </a:r>
            <a:r>
              <a:rPr lang="en-US" altLang="ko-KR" sz="1600" dirty="0"/>
              <a:t>. </a:t>
            </a:r>
            <a:r>
              <a:rPr lang="ko-KR" altLang="en-US" sz="1600" dirty="0"/>
              <a:t>재외동포교육진흥재단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한국어 </a:t>
            </a:r>
            <a:r>
              <a:rPr lang="en-US" altLang="ko-KR" sz="1600" dirty="0"/>
              <a:t>3. </a:t>
            </a:r>
            <a:r>
              <a:rPr lang="ko-KR" altLang="en-US" sz="1600" dirty="0"/>
              <a:t>한국교육과정 평가원</a:t>
            </a:r>
            <a:r>
              <a:rPr lang="en-US" altLang="ko-KR" sz="1600" dirty="0"/>
              <a:t>. </a:t>
            </a:r>
            <a:r>
              <a:rPr lang="ko-KR" altLang="en-US" sz="1600" dirty="0"/>
              <a:t>국제교육진흥원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3"/>
              </a:rPr>
              <a:t>https://quizlet.com/_8ccmz6?x=1jqt&amp;i=2tig8t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4"/>
              </a:rPr>
              <a:t>https://www.youtube.com/watch?time_continue=2&amp;v=ahh9DW0bnnY&amp;feature=emb_title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5"/>
              </a:rPr>
              <a:t>https://quizlet.com/_8ccoa7?x=1jqt&amp;i=2tig8t</a:t>
            </a:r>
            <a:endParaRPr lang="en-US" altLang="ko-KR" sz="14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6"/>
              </a:rPr>
              <a:t>https://www.youtube.com/watch?time_continue=1&amp;v=KffuL-cC5AQ&amp;feature=emb_title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7"/>
              </a:rPr>
              <a:t>https://www.youtube.com/watch?v=nhjsrSTzqj8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u="sng" dirty="0">
                <a:solidFill>
                  <a:schemeClr val="accent1"/>
                </a:solidFill>
              </a:rPr>
              <a:t>https://www. lingt.com</a:t>
            </a: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437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1420C4CD-F979-45C1-A5DB-B58F70DC7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114" y="0"/>
            <a:ext cx="8392886" cy="61829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3F6D1F6-CA82-42EF-A8D5-68092EDD3952}"/>
              </a:ext>
            </a:extLst>
          </p:cNvPr>
          <p:cNvSpPr txBox="1"/>
          <p:nvPr/>
        </p:nvSpPr>
        <p:spPr>
          <a:xfrm>
            <a:off x="179614" y="5502729"/>
            <a:ext cx="1387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P.116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22902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2E1607D8-B3B0-41F2-815A-6E4D5A7BED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12192000" cy="6182943"/>
          </a:xfrm>
          <a:prstGeom prst="rect">
            <a:avLst/>
          </a:prstGeom>
        </p:spPr>
      </p:pic>
      <p:pic>
        <p:nvPicPr>
          <p:cNvPr id="4" name="Track 037">
            <a:hlinkClick r:id="" action="ppaction://media"/>
            <a:extLst>
              <a:ext uri="{FF2B5EF4-FFF2-40B4-BE49-F238E27FC236}">
                <a16:creationId xmlns="" xmlns:a16="http://schemas.microsoft.com/office/drawing/2014/main" id="{E3BEC599-3460-444D-BDC9-7BA3A0B2A1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63500" y="228600"/>
            <a:ext cx="1056057" cy="1056057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259004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5211234D-6347-407A-9154-231135C27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90657" cy="618130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A588ECC2-5DA7-4E12-AC0E-5A3E1BDDE4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0657" y="3739243"/>
            <a:ext cx="5301344" cy="2442880"/>
          </a:xfrm>
          <a:prstGeom prst="rect">
            <a:avLst/>
          </a:prstGeom>
        </p:spPr>
      </p:pic>
      <p:sp>
        <p:nvSpPr>
          <p:cNvPr id="5" name="말풍선: 사각형 4">
            <a:extLst>
              <a:ext uri="{FF2B5EF4-FFF2-40B4-BE49-F238E27FC236}">
                <a16:creationId xmlns="" xmlns:a16="http://schemas.microsoft.com/office/drawing/2014/main" id="{03497CE7-F96E-42CC-B13F-9EFE23314791}"/>
              </a:ext>
            </a:extLst>
          </p:cNvPr>
          <p:cNvSpPr/>
          <p:nvPr/>
        </p:nvSpPr>
        <p:spPr>
          <a:xfrm>
            <a:off x="7429499" y="244929"/>
            <a:ext cx="3984173" cy="1779814"/>
          </a:xfrm>
          <a:prstGeom prst="wedgeRectCallout">
            <a:avLst>
              <a:gd name="adj1" fmla="val -61386"/>
              <a:gd name="adj2" fmla="val 85139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/>
              <a:t>  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r>
              <a:rPr lang="ko-KR" altLang="en-US" sz="2800" b="1" dirty="0">
                <a:solidFill>
                  <a:schemeClr val="tx1"/>
                </a:solidFill>
              </a:rPr>
              <a:t>사회</a:t>
            </a:r>
            <a:r>
              <a:rPr lang="en-US" altLang="ko-KR" sz="2800" dirty="0">
                <a:solidFill>
                  <a:schemeClr val="tx1"/>
                </a:solidFill>
              </a:rPr>
              <a:t> </a:t>
            </a:r>
            <a:r>
              <a:rPr lang="en-US" altLang="ko-KR" sz="2400" dirty="0">
                <a:solidFill>
                  <a:schemeClr val="tx1"/>
                </a:solidFill>
              </a:rPr>
              <a:t>social studies</a:t>
            </a:r>
          </a:p>
          <a:p>
            <a:r>
              <a:rPr lang="en-US" altLang="ko-KR" sz="2800" dirty="0">
                <a:solidFill>
                  <a:schemeClr val="tx1"/>
                </a:solidFill>
              </a:rPr>
              <a:t>    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079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F112AE1B-00C2-4E86-9934-9C85A81E0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0795"/>
            <a:ext cx="6868132" cy="37044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7F005A9-CFA3-46F0-ABD5-E2C8D6ECD56D}"/>
              </a:ext>
            </a:extLst>
          </p:cNvPr>
          <p:cNvSpPr txBox="1"/>
          <p:nvPr/>
        </p:nvSpPr>
        <p:spPr>
          <a:xfrm>
            <a:off x="261257" y="203629"/>
            <a:ext cx="8752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</a:pPr>
            <a:r>
              <a:rPr lang="ko-KR" altLang="en-US" sz="3200" b="1" dirty="0"/>
              <a:t> 과목의 이름을 맞춰 보세요</a:t>
            </a:r>
            <a:r>
              <a:rPr lang="en-US" altLang="ko-KR" sz="3200" b="1" dirty="0"/>
              <a:t>! </a:t>
            </a:r>
            <a:endParaRPr lang="ko-KR" altLang="en-US" sz="3200" b="1" dirty="0"/>
          </a:p>
        </p:txBody>
      </p:sp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DB608C29-D46F-4653-8374-BD1FC574C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230" y="710208"/>
            <a:ext cx="4997513" cy="237589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6F8C0480-47BB-45CE-8EB8-D2CC5F7A9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5846" y="3885247"/>
            <a:ext cx="5106154" cy="2262545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="" xmlns:a16="http://schemas.microsoft.com/office/drawing/2014/main" id="{872F65EC-BBCA-48BB-A0A6-6B7D01FA1C5E}"/>
              </a:ext>
            </a:extLst>
          </p:cNvPr>
          <p:cNvSpPr/>
          <p:nvPr/>
        </p:nvSpPr>
        <p:spPr>
          <a:xfrm>
            <a:off x="261257" y="3885247"/>
            <a:ext cx="963386" cy="7357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="" xmlns:a16="http://schemas.microsoft.com/office/drawing/2014/main" id="{FB59DD35-EC95-4312-A01C-BF3041236939}"/>
              </a:ext>
            </a:extLst>
          </p:cNvPr>
          <p:cNvSpPr/>
          <p:nvPr/>
        </p:nvSpPr>
        <p:spPr>
          <a:xfrm>
            <a:off x="9484179" y="5429628"/>
            <a:ext cx="1017814" cy="7357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="" xmlns:a16="http://schemas.microsoft.com/office/drawing/2014/main" id="{4F869AFA-5871-48DF-B84B-43AC15618453}"/>
              </a:ext>
            </a:extLst>
          </p:cNvPr>
          <p:cNvSpPr/>
          <p:nvPr/>
        </p:nvSpPr>
        <p:spPr>
          <a:xfrm>
            <a:off x="6868132" y="5447204"/>
            <a:ext cx="1017814" cy="7357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="" xmlns:a16="http://schemas.microsoft.com/office/drawing/2014/main" id="{59C9DA5B-4073-4FFB-BDCB-757EE3BC70CA}"/>
              </a:ext>
            </a:extLst>
          </p:cNvPr>
          <p:cNvSpPr/>
          <p:nvPr/>
        </p:nvSpPr>
        <p:spPr>
          <a:xfrm>
            <a:off x="9895114" y="2515170"/>
            <a:ext cx="1083129" cy="7357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4F23943F-3D69-4FFE-9CBF-5F9050592BE0}"/>
              </a:ext>
            </a:extLst>
          </p:cNvPr>
          <p:cNvSpPr/>
          <p:nvPr/>
        </p:nvSpPr>
        <p:spPr>
          <a:xfrm>
            <a:off x="6868132" y="2464470"/>
            <a:ext cx="900038" cy="7357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="" xmlns:a16="http://schemas.microsoft.com/office/drawing/2014/main" id="{18338948-8BE9-445B-8DAF-B0B3C089A0B9}"/>
              </a:ext>
            </a:extLst>
          </p:cNvPr>
          <p:cNvSpPr/>
          <p:nvPr/>
        </p:nvSpPr>
        <p:spPr>
          <a:xfrm>
            <a:off x="5116286" y="3879328"/>
            <a:ext cx="963386" cy="7357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="" xmlns:a16="http://schemas.microsoft.com/office/drawing/2014/main" id="{9D4D845A-D756-4216-9812-3C1B9068AC95}"/>
              </a:ext>
            </a:extLst>
          </p:cNvPr>
          <p:cNvSpPr/>
          <p:nvPr/>
        </p:nvSpPr>
        <p:spPr>
          <a:xfrm>
            <a:off x="2601308" y="3862592"/>
            <a:ext cx="963386" cy="7357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E11A704-7922-4B0A-8809-9CC67ED4AF15}"/>
              </a:ext>
            </a:extLst>
          </p:cNvPr>
          <p:cNvSpPr txBox="1"/>
          <p:nvPr/>
        </p:nvSpPr>
        <p:spPr>
          <a:xfrm>
            <a:off x="261258" y="4108401"/>
            <a:ext cx="84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>
                <a:solidFill>
                  <a:srgbClr val="FF0000"/>
                </a:solidFill>
              </a:rPr>
              <a:t>한국어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5BFDBAC7-F5F7-4FA4-B395-C17723A78944}"/>
              </a:ext>
            </a:extLst>
          </p:cNvPr>
          <p:cNvSpPr txBox="1"/>
          <p:nvPr/>
        </p:nvSpPr>
        <p:spPr>
          <a:xfrm>
            <a:off x="2601308" y="4083500"/>
            <a:ext cx="963386" cy="367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 영어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61B36D24-B081-463C-A440-CD8AD4F88ED4}"/>
              </a:ext>
            </a:extLst>
          </p:cNvPr>
          <p:cNvSpPr txBox="1"/>
          <p:nvPr/>
        </p:nvSpPr>
        <p:spPr>
          <a:xfrm>
            <a:off x="5116286" y="4108401"/>
            <a:ext cx="97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 수학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3C14CA8A-FA4D-4B05-87DF-2502B9249F8B}"/>
              </a:ext>
            </a:extLst>
          </p:cNvPr>
          <p:cNvSpPr txBox="1"/>
          <p:nvPr/>
        </p:nvSpPr>
        <p:spPr>
          <a:xfrm>
            <a:off x="6933230" y="2615434"/>
            <a:ext cx="834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FF0000"/>
                </a:solidFill>
              </a:rPr>
              <a:t>  </a:t>
            </a:r>
            <a:r>
              <a:rPr lang="ko-KR" altLang="en-US" dirty="0">
                <a:solidFill>
                  <a:srgbClr val="FF0000"/>
                </a:solidFill>
              </a:rPr>
              <a:t>과학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5D23D299-1C7E-4790-AB80-8C25C18EDC03}"/>
              </a:ext>
            </a:extLst>
          </p:cNvPr>
          <p:cNvSpPr txBox="1"/>
          <p:nvPr/>
        </p:nvSpPr>
        <p:spPr>
          <a:xfrm>
            <a:off x="9895114" y="2702126"/>
            <a:ext cx="1083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  미술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444E3419-CB3B-46EE-88AF-F9886A3943CB}"/>
              </a:ext>
            </a:extLst>
          </p:cNvPr>
          <p:cNvSpPr txBox="1"/>
          <p:nvPr/>
        </p:nvSpPr>
        <p:spPr>
          <a:xfrm>
            <a:off x="6933230" y="5666014"/>
            <a:ext cx="860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음악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10D9D882-E1BF-4676-8246-DD17FCE5499E}"/>
              </a:ext>
            </a:extLst>
          </p:cNvPr>
          <p:cNvSpPr txBox="1"/>
          <p:nvPr/>
        </p:nvSpPr>
        <p:spPr>
          <a:xfrm>
            <a:off x="9601200" y="5666014"/>
            <a:ext cx="90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체육</a:t>
            </a:r>
          </a:p>
        </p:txBody>
      </p:sp>
    </p:spTree>
    <p:extLst>
      <p:ext uri="{BB962C8B-B14F-4D97-AF65-F5344CB8AC3E}">
        <p14:creationId xmlns:p14="http://schemas.microsoft.com/office/powerpoint/2010/main" val="59240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Google Shape;99;p3">
            <a:extLst>
              <a:ext uri="{FF2B5EF4-FFF2-40B4-BE49-F238E27FC236}">
                <a16:creationId xmlns="" xmlns:a16="http://schemas.microsoft.com/office/drawing/2014/main" id="{A7D63770-88C1-4ED2-8A9E-C42E85F3D23C}"/>
              </a:ext>
            </a:extLst>
          </p:cNvPr>
          <p:cNvSpPr txBox="1">
            <a:spLocks/>
          </p:cNvSpPr>
          <p:nvPr/>
        </p:nvSpPr>
        <p:spPr>
          <a:xfrm>
            <a:off x="668866" y="440268"/>
            <a:ext cx="10854267" cy="196426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en-US" altLang="ko-KR" sz="3600" kern="0" dirty="0"/>
              <a:t>Quizlet</a:t>
            </a:r>
            <a:r>
              <a:rPr lang="ko-KR" altLang="en-US" sz="3600" kern="0" dirty="0"/>
              <a:t>을 통해 여러 방법으로 어휘를 공부해 봅시다</a:t>
            </a:r>
            <a:r>
              <a:rPr lang="en-US" altLang="ko-KR" sz="3600" kern="0" dirty="0"/>
              <a:t>. </a:t>
            </a:r>
            <a:endParaRPr lang="ko-KR" altLang="en-US" sz="3600" kern="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96AC1D2-E979-463F-93FD-8C18EAAA617A}"/>
              </a:ext>
            </a:extLst>
          </p:cNvPr>
          <p:cNvSpPr txBox="1"/>
          <p:nvPr/>
        </p:nvSpPr>
        <p:spPr>
          <a:xfrm>
            <a:off x="2416630" y="3412660"/>
            <a:ext cx="66736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>
                <a:hlinkClick r:id="rId2"/>
              </a:rPr>
              <a:t>Quizlet 14</a:t>
            </a:r>
            <a:r>
              <a:rPr lang="ko-KR" altLang="en-US" sz="3600" dirty="0">
                <a:hlinkClick r:id="rId2"/>
              </a:rPr>
              <a:t>과 어휘를 클릭하세요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292237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B4B4F9E2-3997-4CD0-BE04-A2F6F152B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318" y="0"/>
            <a:ext cx="11012637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73092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1642</Words>
  <Application>Microsoft Office PowerPoint</Application>
  <PresentationFormat>Widescreen</PresentationFormat>
  <Paragraphs>255</Paragraphs>
  <Slides>35</Slides>
  <Notes>30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맑은 고딕</vt:lpstr>
      <vt:lpstr>Arial</vt:lpstr>
      <vt:lpstr>Calibri</vt:lpstr>
      <vt:lpstr>Wingdings</vt:lpstr>
      <vt:lpstr>1_Office Theme</vt:lpstr>
      <vt:lpstr>   재외동포를 위한 한국어 (영어권)   2-1  </vt:lpstr>
      <vt:lpstr>본 수업이 시작되기 전 할 수 있는 활동들입니다.  Warm-up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79</cp:revision>
  <dcterms:created xsi:type="dcterms:W3CDTF">2020-04-18T22:55:50Z</dcterms:created>
  <dcterms:modified xsi:type="dcterms:W3CDTF">2020-06-26T19:24:29Z</dcterms:modified>
</cp:coreProperties>
</file>